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embeddedFontLst>
    <p:embeddedFont>
      <p:font typeface="Arial Narrow" panose="020B0604020202020204" pitchFamily="34" charset="0"/>
      <p:regular r:id="rId11"/>
      <p:bold r:id="rId12"/>
      <p:italic r:id="rId13"/>
      <p:boldItalic r:id="rId14"/>
    </p:embeddedFont>
    <p:embeddedFont>
      <p:font typeface="Helvetica Neue" panose="02000503000000020004" pitchFamily="2" charset="0"/>
      <p:regular r:id="rId15"/>
      <p:bold r:id="rId16"/>
      <p:italic r:id="rId17"/>
      <p:boldItalic r:id="rId18"/>
    </p:embeddedFont>
    <p:embeddedFont>
      <p:font typeface="Helvetica Neue Light" panose="02000403000000020004" pitchFamily="2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7" roundtripDataSignature="AMtx7mhHOs/4bwW4ouncIBUmC4zXiqlZb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86967B2-8D5F-43FE-81F5-123C556B3154}">
  <a:tblStyle styleId="{786967B2-8D5F-43FE-81F5-123C556B3154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>
          <a:top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lastCol>
    <a:firstCol>
      <a:tcTxStyle b="on" i="off"/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firstCol>
    <a:lastRow>
      <a:tcTxStyle b="on" i="off"/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2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67"/>
  </p:normalViewPr>
  <p:slideViewPr>
    <p:cSldViewPr snapToGrid="0">
      <p:cViewPr varScale="1">
        <p:scale>
          <a:sx n="97" d="100"/>
          <a:sy n="97" d="100"/>
        </p:scale>
        <p:origin x="256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customschemas.google.com/relationships/presentationmetadata" Target="meta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handbook.spherestandards.org/en/cpms/#tab0019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2" name="Google Shape;25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9" name="Google Shape;259;p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Esta es una descripción general de la estructura del CPMS: hay 28 estándares distribuidos en 4 pilares y 10 principios CPHA interrelacionados.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Puedes encontrar esta descripción general en la parte posterior del manual CPMS o en el manual en línea; es una forma práctica de localizar rápidamente un tema específico.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La norma 13: Niños no acompañados y separados se encuentra en el Pilar 2 “Riesgos para la protección infantil”.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0" name="Google Shape;260;p3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7" name="Google Shape;267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1" u="none" strike="noStrike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sz="1200" b="0" i="0" u="none" strike="noStrike">
                <a:latin typeface="Arial"/>
                <a:ea typeface="Arial"/>
                <a:cs typeface="Arial"/>
                <a:sym typeface="Arial"/>
              </a:rPr>
              <a:t>La norma 13 establece: </a:t>
            </a:r>
            <a:r>
              <a:rPr lang="en-GB"/>
              <a:t>“Se previene la separación familiar y los niños no acompañados y separados reciben atención y protección de manera oportuna, segura, apropiada y accesible, de acuerdo con sus derechos y su interés superior”.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Se requiere un esfuerzo coordinado </a:t>
            </a:r>
            <a:r>
              <a:rPr lang="en-GB"/>
              <a:t>para prevenir y responder a la separación de niños y brindar asistencia, protección y servicios a los menores no acompañados (incluso en </a:t>
            </a:r>
            <a:r>
              <a:rPr lang="en-GB" b="1"/>
              <a:t>contextos de refugiados y situaciones transfronterizas </a:t>
            </a:r>
            <a:r>
              <a:rPr lang="en-GB"/>
              <a:t>) </a:t>
            </a:r>
            <a:r>
              <a:rPr lang="en-GB" i="1"/>
              <a:t>[ </a:t>
            </a:r>
            <a:r>
              <a:rPr lang="en-GB" i="1">
                <a:latin typeface="Arial"/>
                <a:ea typeface="Arial"/>
                <a:cs typeface="Arial"/>
                <a:sym typeface="Arial"/>
              </a:rPr>
              <a:t>🡪 el ícono de desplazamiento </a:t>
            </a:r>
            <a:r>
              <a:rPr lang="en-GB" i="1"/>
              <a:t>]. </a:t>
            </a:r>
            <a:r>
              <a:rPr lang="en-GB"/>
              <a:t>Las medidas contextualizadas para prevenir la separación son especialmente importantes en contextos no urbanos o de campamentos donde las comunidades pueden estar dispersas.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GB"/>
              <a:t>Las acciones prácticas incluyen:</a:t>
            </a:r>
            <a:endParaRPr/>
          </a:p>
          <a:p>
            <a:pPr marL="2286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r>
              <a:rPr lang="en-GB">
                <a:solidFill>
                  <a:srgbClr val="1690BF"/>
                </a:solidFill>
              </a:rPr>
              <a:t>- Colocar etiquetas de identificación o pulseras a bebés, niños pequeños y niños con discapacidad;</a:t>
            </a:r>
            <a:endParaRPr/>
          </a:p>
          <a:p>
            <a:pPr marL="2286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r>
              <a:rPr lang="en-GB">
                <a:solidFill>
                  <a:srgbClr val="1690BF"/>
                </a:solidFill>
              </a:rPr>
              <a:t>- Enseñar a los niños información clave sobre su identidad familiar, su hogar y los puntos de encuentro en caso de emergencia; y</a:t>
            </a:r>
            <a:endParaRPr/>
          </a:p>
          <a:p>
            <a:pPr marL="4000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-"/>
            </a:pPr>
            <a:r>
              <a:rPr lang="en-GB">
                <a:solidFill>
                  <a:srgbClr val="1690BF"/>
                </a:solidFill>
              </a:rPr>
              <a:t>Abogar ante las autoridades y otros actores para abordar las políticas, los procedimientos o las prácticas que contribuyen a la separación.</a:t>
            </a:r>
            <a:endParaRPr/>
          </a:p>
          <a:p>
            <a:pPr marL="4000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-"/>
            </a:pPr>
            <a:r>
              <a:rPr lang="en-GB"/>
              <a:t>Llevar consigo documentación que verifique la identidad legal de los niños, si es seguro.</a:t>
            </a:r>
            <a:endParaRPr/>
          </a:p>
          <a:p>
            <a:pPr marL="4000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-"/>
            </a:pPr>
            <a:r>
              <a:rPr lang="en-GB">
                <a:solidFill>
                  <a:srgbClr val="1690BF"/>
                </a:solidFill>
              </a:rPr>
              <a:t>Informar </a:t>
            </a:r>
            <a:r>
              <a:rPr lang="en-GB"/>
              <a:t>a las familias sobre la importancia del registro de nacimiento</a:t>
            </a:r>
            <a:endParaRPr/>
          </a:p>
          <a:p>
            <a:pPr marL="4000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-"/>
            </a:pPr>
            <a:r>
              <a:rPr lang="en-GB">
                <a:solidFill>
                  <a:srgbClr val="1690BF"/>
                </a:solidFill>
              </a:rPr>
              <a:t>Capacitación de los actores relevantes </a:t>
            </a:r>
            <a:r>
              <a:rPr lang="en-GB"/>
              <a:t>sobre métodos para prevenir la separación, para identificar a los menores no acompañados y sobre las acciones de respuesta ( </a:t>
            </a:r>
            <a:r>
              <a:rPr lang="en-GB" sz="1800" b="0" i="0" u="none" strike="noStrike">
                <a:latin typeface="Helvetica Neue Light"/>
                <a:ea typeface="Helvetica Neue Light"/>
                <a:cs typeface="Helvetica Neue Light"/>
                <a:sym typeface="Helvetica Neue Light"/>
              </a:rPr>
              <a:t>incluidos los puntos focales y los funcionarios de fronteras e inmigración).</a:t>
            </a:r>
            <a:endParaRPr>
              <a:solidFill>
                <a:srgbClr val="1690B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b="1">
                <a:latin typeface="Arial"/>
                <a:ea typeface="Arial"/>
                <a:cs typeface="Arial"/>
                <a:sym typeface="Arial"/>
              </a:rPr>
              <a:t>Pregunta para el debate: </a:t>
            </a:r>
            <a:r>
              <a:rPr lang="en-GB" sz="1200">
                <a:latin typeface="Arial"/>
                <a:ea typeface="Arial"/>
                <a:cs typeface="Arial"/>
                <a:sym typeface="Arial"/>
              </a:rPr>
              <a:t>¿Quiénes participan en el apoyo a los UASC en cada contexto específico?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Los contextos específicos requieren actores específicos: la </a:t>
            </a:r>
            <a:r>
              <a:rPr lang="en-GB"/>
              <a:t>norma identifica a los actores </a:t>
            </a:r>
            <a:r>
              <a:rPr lang="en-GB" u="sng">
                <a:solidFill>
                  <a:schemeClr val="dk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clave </a:t>
            </a:r>
            <a:r>
              <a:rPr lang="en-GB"/>
              <a:t>involucrados en las actividades nacionales o internacionales de búsqueda de familiares, según el contexto (desplazamiento interno, refugiados, migración, situaciones transfronterizas, conflictos armados).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b="0" i="1">
                <a:latin typeface="Arial"/>
                <a:ea typeface="Arial"/>
                <a:cs typeface="Arial"/>
                <a:sym typeface="Arial"/>
              </a:rPr>
              <a:t>-&gt; Analiza la configuración contextualizada del país en el que te encuentras y haz clic para mostrar la tabla.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Tenga en cuenta que, en el caso de los contextos de refugiados, existen procedimientos y servicios específicos que deben implementarse, como el </a:t>
            </a:r>
            <a:r>
              <a:rPr lang="en-GB" sz="1800" b="0" i="0" u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Procedimiento del Interés Superior.</a:t>
            </a:r>
            <a:endParaRPr/>
          </a:p>
          <a:p>
            <a:pPr marL="171450" marR="0" lvl="0" indent="-95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  <p:sp>
        <p:nvSpPr>
          <p:cNvPr id="268" name="Google Shape;268;p3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0" name="Google Shape;28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7" name="Google Shape;28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4" name="Google Shape;29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4" name="Google Shape;31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8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8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8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15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5" name="Google Shape;75;p15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5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5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15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Google Shape;81;p16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2" name="Google Shape;82;p16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6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16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6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Google Shape;88;p17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9" name="Google Shape;89;p17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17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17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Google Shape;95;p18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" name="Google Shape;96;p18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8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18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9" name="Google Shape;99;p18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2" name="Google Shape;102;p19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3" name="Google Shape;103;p19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19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" name="Google Shape;105;p19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8" name="Google Shape;108;p20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9" name="Google Shape;109;p20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20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" name="Google Shape;111;p20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4" name="Google Shape;114;p21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5" name="Google Shape;115;p21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21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" name="Google Shape;117;p21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Google Shape;119;p22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20" name="Google Shape;120;p22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1" name="Google Shape;121;p22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2" name="Google Shape;122;p2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2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22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Google Shape;126;p23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27" name="Google Shape;127;p23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8" name="Google Shape;128;p23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9" name="Google Shape;129;p2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23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1" name="Google Shape;131;p23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4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5" name="Google Shape;135;p24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36" name="Google Shape;136;p24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37" name="Google Shape;137;p24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8" name="Google Shape;138;p24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object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0"/>
          <p:cNvSpPr txBox="1">
            <a:spLocks noGrp="1"/>
          </p:cNvSpPr>
          <p:nvPr>
            <p:ph type="title"/>
          </p:nvPr>
        </p:nvSpPr>
        <p:spPr>
          <a:xfrm>
            <a:off x="1787856" y="365125"/>
            <a:ext cx="95659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b="1">
                <a:solidFill>
                  <a:srgbClr val="415E7C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0"/>
          <p:cNvSpPr txBox="1">
            <a:spLocks noGrp="1"/>
          </p:cNvSpPr>
          <p:nvPr>
            <p:ph type="body" idx="1"/>
          </p:nvPr>
        </p:nvSpPr>
        <p:spPr>
          <a:xfrm>
            <a:off x="1787856" y="1825625"/>
            <a:ext cx="9565943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20" name="Google Shape;20;p40"/>
          <p:cNvGrpSpPr/>
          <p:nvPr/>
        </p:nvGrpSpPr>
        <p:grpSpPr>
          <a:xfrm>
            <a:off x="0" y="118224"/>
            <a:ext cx="1313073" cy="6650279"/>
            <a:chOff x="0" y="118224"/>
            <a:chExt cx="1313073" cy="6650279"/>
          </a:xfrm>
        </p:grpSpPr>
        <p:pic>
          <p:nvPicPr>
            <p:cNvPr id="21" name="Google Shape;21;p40"/>
            <p:cNvPicPr preferRelativeResize="0"/>
            <p:nvPr/>
          </p:nvPicPr>
          <p:blipFill rotWithShape="1">
            <a:blip r:embed="rId2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40" y="2275488"/>
              <a:ext cx="196075" cy="19608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" name="Google Shape;22;p40"/>
            <p:cNvSpPr/>
            <p:nvPr/>
          </p:nvSpPr>
          <p:spPr>
            <a:xfrm>
              <a:off x="435820" y="1842935"/>
              <a:ext cx="657225" cy="657225"/>
            </a:xfrm>
            <a:custGeom>
              <a:avLst/>
              <a:gdLst/>
              <a:ahLst/>
              <a:cxnLst/>
              <a:rect l="l" t="t" r="r" b="b"/>
              <a:pathLst>
                <a:path w="657225" h="657225" extrusionOk="0">
                  <a:moveTo>
                    <a:pt x="328599" y="0"/>
                  </a:moveTo>
                  <a:lnTo>
                    <a:pt x="280041" y="3562"/>
                  </a:lnTo>
                  <a:lnTo>
                    <a:pt x="233694" y="13912"/>
                  </a:lnTo>
                  <a:lnTo>
                    <a:pt x="190069" y="30540"/>
                  </a:lnTo>
                  <a:lnTo>
                    <a:pt x="149672" y="52938"/>
                  </a:lnTo>
                  <a:lnTo>
                    <a:pt x="113013" y="80599"/>
                  </a:lnTo>
                  <a:lnTo>
                    <a:pt x="80599" y="113013"/>
                  </a:lnTo>
                  <a:lnTo>
                    <a:pt x="52938" y="149672"/>
                  </a:lnTo>
                  <a:lnTo>
                    <a:pt x="30540" y="190069"/>
                  </a:lnTo>
                  <a:lnTo>
                    <a:pt x="13912" y="233694"/>
                  </a:lnTo>
                  <a:lnTo>
                    <a:pt x="3562" y="280041"/>
                  </a:lnTo>
                  <a:lnTo>
                    <a:pt x="0" y="328599"/>
                  </a:lnTo>
                  <a:lnTo>
                    <a:pt x="3562" y="377158"/>
                  </a:lnTo>
                  <a:lnTo>
                    <a:pt x="13912" y="423504"/>
                  </a:lnTo>
                  <a:lnTo>
                    <a:pt x="30540" y="467130"/>
                  </a:lnTo>
                  <a:lnTo>
                    <a:pt x="52938" y="507526"/>
                  </a:lnTo>
                  <a:lnTo>
                    <a:pt x="80599" y="544186"/>
                  </a:lnTo>
                  <a:lnTo>
                    <a:pt x="113013" y="576600"/>
                  </a:lnTo>
                  <a:lnTo>
                    <a:pt x="149672" y="604260"/>
                  </a:lnTo>
                  <a:lnTo>
                    <a:pt x="190069" y="626659"/>
                  </a:lnTo>
                  <a:lnTo>
                    <a:pt x="233694" y="643287"/>
                  </a:lnTo>
                  <a:lnTo>
                    <a:pt x="280041" y="653636"/>
                  </a:lnTo>
                  <a:lnTo>
                    <a:pt x="328599" y="657199"/>
                  </a:lnTo>
                  <a:lnTo>
                    <a:pt x="377158" y="653636"/>
                  </a:lnTo>
                  <a:lnTo>
                    <a:pt x="423504" y="643287"/>
                  </a:lnTo>
                  <a:lnTo>
                    <a:pt x="467130" y="626659"/>
                  </a:lnTo>
                  <a:lnTo>
                    <a:pt x="507526" y="604260"/>
                  </a:lnTo>
                  <a:lnTo>
                    <a:pt x="544186" y="576600"/>
                  </a:lnTo>
                  <a:lnTo>
                    <a:pt x="576600" y="544186"/>
                  </a:lnTo>
                  <a:lnTo>
                    <a:pt x="604260" y="507526"/>
                  </a:lnTo>
                  <a:lnTo>
                    <a:pt x="626659" y="467130"/>
                  </a:lnTo>
                  <a:lnTo>
                    <a:pt x="643287" y="423504"/>
                  </a:lnTo>
                  <a:lnTo>
                    <a:pt x="653636" y="377158"/>
                  </a:lnTo>
                  <a:lnTo>
                    <a:pt x="657199" y="328599"/>
                  </a:lnTo>
                  <a:lnTo>
                    <a:pt x="653636" y="280041"/>
                  </a:lnTo>
                  <a:lnTo>
                    <a:pt x="643287" y="233694"/>
                  </a:lnTo>
                  <a:lnTo>
                    <a:pt x="626659" y="190069"/>
                  </a:lnTo>
                  <a:lnTo>
                    <a:pt x="604260" y="149672"/>
                  </a:lnTo>
                  <a:lnTo>
                    <a:pt x="576600" y="113013"/>
                  </a:lnTo>
                  <a:lnTo>
                    <a:pt x="544186" y="80599"/>
                  </a:lnTo>
                  <a:lnTo>
                    <a:pt x="507526" y="52938"/>
                  </a:lnTo>
                  <a:lnTo>
                    <a:pt x="467130" y="30540"/>
                  </a:lnTo>
                  <a:lnTo>
                    <a:pt x="423504" y="13912"/>
                  </a:lnTo>
                  <a:lnTo>
                    <a:pt x="377158" y="3562"/>
                  </a:lnTo>
                  <a:lnTo>
                    <a:pt x="328599" y="0"/>
                  </a:lnTo>
                  <a:close/>
                </a:path>
              </a:pathLst>
            </a:custGeom>
            <a:solidFill>
              <a:srgbClr val="AD889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40"/>
            <p:cNvSpPr/>
            <p:nvPr/>
          </p:nvSpPr>
          <p:spPr>
            <a:xfrm>
              <a:off x="0" y="3507418"/>
              <a:ext cx="675005" cy="734695"/>
            </a:xfrm>
            <a:custGeom>
              <a:avLst/>
              <a:gdLst/>
              <a:ahLst/>
              <a:cxnLst/>
              <a:rect l="l" t="t" r="r" b="b"/>
              <a:pathLst>
                <a:path w="675005" h="734695" extrusionOk="0">
                  <a:moveTo>
                    <a:pt x="307557" y="0"/>
                  </a:moveTo>
                  <a:lnTo>
                    <a:pt x="261503" y="2860"/>
                  </a:lnTo>
                  <a:lnTo>
                    <a:pt x="217155" y="11212"/>
                  </a:lnTo>
                  <a:lnTo>
                    <a:pt x="174859" y="24713"/>
                  </a:lnTo>
                  <a:lnTo>
                    <a:pt x="134957" y="43017"/>
                  </a:lnTo>
                  <a:lnTo>
                    <a:pt x="97795" y="65780"/>
                  </a:lnTo>
                  <a:lnTo>
                    <a:pt x="63716" y="92660"/>
                  </a:lnTo>
                  <a:lnTo>
                    <a:pt x="33064" y="123311"/>
                  </a:lnTo>
                  <a:lnTo>
                    <a:pt x="6184" y="157389"/>
                  </a:lnTo>
                  <a:lnTo>
                    <a:pt x="0" y="167485"/>
                  </a:lnTo>
                  <a:lnTo>
                    <a:pt x="0" y="566832"/>
                  </a:lnTo>
                  <a:lnTo>
                    <a:pt x="33064" y="611008"/>
                  </a:lnTo>
                  <a:lnTo>
                    <a:pt x="63716" y="641660"/>
                  </a:lnTo>
                  <a:lnTo>
                    <a:pt x="97795" y="668541"/>
                  </a:lnTo>
                  <a:lnTo>
                    <a:pt x="134957" y="691306"/>
                  </a:lnTo>
                  <a:lnTo>
                    <a:pt x="174859" y="709611"/>
                  </a:lnTo>
                  <a:lnTo>
                    <a:pt x="217155" y="723112"/>
                  </a:lnTo>
                  <a:lnTo>
                    <a:pt x="261503" y="731465"/>
                  </a:lnTo>
                  <a:lnTo>
                    <a:pt x="307557" y="734326"/>
                  </a:lnTo>
                  <a:lnTo>
                    <a:pt x="353613" y="731465"/>
                  </a:lnTo>
                  <a:lnTo>
                    <a:pt x="397963" y="723112"/>
                  </a:lnTo>
                  <a:lnTo>
                    <a:pt x="440261" y="709611"/>
                  </a:lnTo>
                  <a:lnTo>
                    <a:pt x="480164" y="691306"/>
                  </a:lnTo>
                  <a:lnTo>
                    <a:pt x="517328" y="668541"/>
                  </a:lnTo>
                  <a:lnTo>
                    <a:pt x="551408" y="641660"/>
                  </a:lnTo>
                  <a:lnTo>
                    <a:pt x="582061" y="611008"/>
                  </a:lnTo>
                  <a:lnTo>
                    <a:pt x="608941" y="576928"/>
                  </a:lnTo>
                  <a:lnTo>
                    <a:pt x="631706" y="539764"/>
                  </a:lnTo>
                  <a:lnTo>
                    <a:pt x="650012" y="499861"/>
                  </a:lnTo>
                  <a:lnTo>
                    <a:pt x="663513" y="457563"/>
                  </a:lnTo>
                  <a:lnTo>
                    <a:pt x="671866" y="413213"/>
                  </a:lnTo>
                  <a:lnTo>
                    <a:pt x="674726" y="367157"/>
                  </a:lnTo>
                  <a:lnTo>
                    <a:pt x="671866" y="321100"/>
                  </a:lnTo>
                  <a:lnTo>
                    <a:pt x="663513" y="276751"/>
                  </a:lnTo>
                  <a:lnTo>
                    <a:pt x="650012" y="234454"/>
                  </a:lnTo>
                  <a:lnTo>
                    <a:pt x="631706" y="194552"/>
                  </a:lnTo>
                  <a:lnTo>
                    <a:pt x="608941" y="157389"/>
                  </a:lnTo>
                  <a:lnTo>
                    <a:pt x="582061" y="123311"/>
                  </a:lnTo>
                  <a:lnTo>
                    <a:pt x="551408" y="92660"/>
                  </a:lnTo>
                  <a:lnTo>
                    <a:pt x="517328" y="65780"/>
                  </a:lnTo>
                  <a:lnTo>
                    <a:pt x="480164" y="43017"/>
                  </a:lnTo>
                  <a:lnTo>
                    <a:pt x="440261" y="24713"/>
                  </a:lnTo>
                  <a:lnTo>
                    <a:pt x="397963" y="11212"/>
                  </a:lnTo>
                  <a:lnTo>
                    <a:pt x="353613" y="2860"/>
                  </a:lnTo>
                  <a:lnTo>
                    <a:pt x="307557" y="0"/>
                  </a:lnTo>
                  <a:close/>
                </a:path>
              </a:pathLst>
            </a:custGeom>
            <a:solidFill>
              <a:srgbClr val="8AC984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40"/>
            <p:cNvSpPr/>
            <p:nvPr/>
          </p:nvSpPr>
          <p:spPr>
            <a:xfrm>
              <a:off x="0" y="4506305"/>
              <a:ext cx="1028700" cy="1167130"/>
            </a:xfrm>
            <a:custGeom>
              <a:avLst/>
              <a:gdLst/>
              <a:ahLst/>
              <a:cxnLst/>
              <a:rect l="l" t="t" r="r" b="b"/>
              <a:pathLst>
                <a:path w="1028700" h="1167129" extrusionOk="0">
                  <a:moveTo>
                    <a:pt x="445175" y="0"/>
                  </a:moveTo>
                  <a:lnTo>
                    <a:pt x="397318" y="1934"/>
                  </a:lnTo>
                  <a:lnTo>
                    <a:pt x="350527" y="7636"/>
                  </a:lnTo>
                  <a:lnTo>
                    <a:pt x="304952" y="16957"/>
                  </a:lnTo>
                  <a:lnTo>
                    <a:pt x="260742" y="29746"/>
                  </a:lnTo>
                  <a:lnTo>
                    <a:pt x="218049" y="45853"/>
                  </a:lnTo>
                  <a:lnTo>
                    <a:pt x="177021" y="65128"/>
                  </a:lnTo>
                  <a:lnTo>
                    <a:pt x="137810" y="87420"/>
                  </a:lnTo>
                  <a:lnTo>
                    <a:pt x="100565" y="112580"/>
                  </a:lnTo>
                  <a:lnTo>
                    <a:pt x="65437" y="140456"/>
                  </a:lnTo>
                  <a:lnTo>
                    <a:pt x="32576" y="170900"/>
                  </a:lnTo>
                  <a:lnTo>
                    <a:pt x="2132" y="203761"/>
                  </a:lnTo>
                  <a:lnTo>
                    <a:pt x="0" y="206448"/>
                  </a:lnTo>
                  <a:lnTo>
                    <a:pt x="0" y="960539"/>
                  </a:lnTo>
                  <a:lnTo>
                    <a:pt x="32576" y="996087"/>
                  </a:lnTo>
                  <a:lnTo>
                    <a:pt x="65437" y="1026532"/>
                  </a:lnTo>
                  <a:lnTo>
                    <a:pt x="100565" y="1054409"/>
                  </a:lnTo>
                  <a:lnTo>
                    <a:pt x="137810" y="1079569"/>
                  </a:lnTo>
                  <a:lnTo>
                    <a:pt x="177021" y="1101861"/>
                  </a:lnTo>
                  <a:lnTo>
                    <a:pt x="218049" y="1121136"/>
                  </a:lnTo>
                  <a:lnTo>
                    <a:pt x="260742" y="1137243"/>
                  </a:lnTo>
                  <a:lnTo>
                    <a:pt x="304952" y="1150032"/>
                  </a:lnTo>
                  <a:lnTo>
                    <a:pt x="350527" y="1159353"/>
                  </a:lnTo>
                  <a:lnTo>
                    <a:pt x="397318" y="1165056"/>
                  </a:lnTo>
                  <a:lnTo>
                    <a:pt x="445175" y="1166990"/>
                  </a:lnTo>
                  <a:lnTo>
                    <a:pt x="493032" y="1165056"/>
                  </a:lnTo>
                  <a:lnTo>
                    <a:pt x="539823" y="1159353"/>
                  </a:lnTo>
                  <a:lnTo>
                    <a:pt x="585398" y="1150032"/>
                  </a:lnTo>
                  <a:lnTo>
                    <a:pt x="629608" y="1137243"/>
                  </a:lnTo>
                  <a:lnTo>
                    <a:pt x="672302" y="1121136"/>
                  </a:lnTo>
                  <a:lnTo>
                    <a:pt x="713329" y="1101861"/>
                  </a:lnTo>
                  <a:lnTo>
                    <a:pt x="752540" y="1079569"/>
                  </a:lnTo>
                  <a:lnTo>
                    <a:pt x="789785" y="1054409"/>
                  </a:lnTo>
                  <a:lnTo>
                    <a:pt x="824913" y="1026532"/>
                  </a:lnTo>
                  <a:lnTo>
                    <a:pt x="857774" y="996087"/>
                  </a:lnTo>
                  <a:lnTo>
                    <a:pt x="888219" y="963226"/>
                  </a:lnTo>
                  <a:lnTo>
                    <a:pt x="916096" y="928098"/>
                  </a:lnTo>
                  <a:lnTo>
                    <a:pt x="941256" y="890854"/>
                  </a:lnTo>
                  <a:lnTo>
                    <a:pt x="963548" y="851642"/>
                  </a:lnTo>
                  <a:lnTo>
                    <a:pt x="982823" y="810615"/>
                  </a:lnTo>
                  <a:lnTo>
                    <a:pt x="998930" y="767921"/>
                  </a:lnTo>
                  <a:lnTo>
                    <a:pt x="1011719" y="723712"/>
                  </a:lnTo>
                  <a:lnTo>
                    <a:pt x="1021040" y="678136"/>
                  </a:lnTo>
                  <a:lnTo>
                    <a:pt x="1026742" y="631345"/>
                  </a:lnTo>
                  <a:lnTo>
                    <a:pt x="1028677" y="583488"/>
                  </a:lnTo>
                  <a:lnTo>
                    <a:pt x="1026742" y="535633"/>
                  </a:lnTo>
                  <a:lnTo>
                    <a:pt x="1021040" y="488844"/>
                  </a:lnTo>
                  <a:lnTo>
                    <a:pt x="1011719" y="443270"/>
                  </a:lnTo>
                  <a:lnTo>
                    <a:pt x="998930" y="399062"/>
                  </a:lnTo>
                  <a:lnTo>
                    <a:pt x="982823" y="356369"/>
                  </a:lnTo>
                  <a:lnTo>
                    <a:pt x="963548" y="315343"/>
                  </a:lnTo>
                  <a:lnTo>
                    <a:pt x="941256" y="276132"/>
                  </a:lnTo>
                  <a:lnTo>
                    <a:pt x="916096" y="238888"/>
                  </a:lnTo>
                  <a:lnTo>
                    <a:pt x="888219" y="203761"/>
                  </a:lnTo>
                  <a:lnTo>
                    <a:pt x="857774" y="170900"/>
                  </a:lnTo>
                  <a:lnTo>
                    <a:pt x="824913" y="140456"/>
                  </a:lnTo>
                  <a:lnTo>
                    <a:pt x="789785" y="112580"/>
                  </a:lnTo>
                  <a:lnTo>
                    <a:pt x="752540" y="87420"/>
                  </a:lnTo>
                  <a:lnTo>
                    <a:pt x="713329" y="65128"/>
                  </a:lnTo>
                  <a:lnTo>
                    <a:pt x="672302" y="45853"/>
                  </a:lnTo>
                  <a:lnTo>
                    <a:pt x="629608" y="29746"/>
                  </a:lnTo>
                  <a:lnTo>
                    <a:pt x="585398" y="16957"/>
                  </a:lnTo>
                  <a:lnTo>
                    <a:pt x="539823" y="7636"/>
                  </a:lnTo>
                  <a:lnTo>
                    <a:pt x="493032" y="1934"/>
                  </a:lnTo>
                  <a:lnTo>
                    <a:pt x="445175" y="0"/>
                  </a:lnTo>
                  <a:close/>
                </a:path>
              </a:pathLst>
            </a:custGeom>
            <a:solidFill>
              <a:srgbClr val="1EA1A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25;p40"/>
            <p:cNvSpPr/>
            <p:nvPr/>
          </p:nvSpPr>
          <p:spPr>
            <a:xfrm>
              <a:off x="0" y="5923953"/>
              <a:ext cx="816610" cy="844550"/>
            </a:xfrm>
            <a:custGeom>
              <a:avLst/>
              <a:gdLst/>
              <a:ahLst/>
              <a:cxnLst/>
              <a:rect l="l" t="t" r="r" b="b"/>
              <a:pathLst>
                <a:path w="816610" h="844550" extrusionOk="0">
                  <a:moveTo>
                    <a:pt x="394093" y="0"/>
                  </a:moveTo>
                  <a:lnTo>
                    <a:pt x="344856" y="2840"/>
                  </a:lnTo>
                  <a:lnTo>
                    <a:pt x="297288" y="11150"/>
                  </a:lnTo>
                  <a:lnTo>
                    <a:pt x="251704" y="24613"/>
                  </a:lnTo>
                  <a:lnTo>
                    <a:pt x="208422" y="42913"/>
                  </a:lnTo>
                  <a:lnTo>
                    <a:pt x="167758" y="65731"/>
                  </a:lnTo>
                  <a:lnTo>
                    <a:pt x="130030" y="92752"/>
                  </a:lnTo>
                  <a:lnTo>
                    <a:pt x="95554" y="123659"/>
                  </a:lnTo>
                  <a:lnTo>
                    <a:pt x="64647" y="158135"/>
                  </a:lnTo>
                  <a:lnTo>
                    <a:pt x="37626" y="195863"/>
                  </a:lnTo>
                  <a:lnTo>
                    <a:pt x="14808" y="236527"/>
                  </a:lnTo>
                  <a:lnTo>
                    <a:pt x="0" y="271551"/>
                  </a:lnTo>
                  <a:lnTo>
                    <a:pt x="0" y="572845"/>
                  </a:lnTo>
                  <a:lnTo>
                    <a:pt x="37626" y="648533"/>
                  </a:lnTo>
                  <a:lnTo>
                    <a:pt x="64647" y="686261"/>
                  </a:lnTo>
                  <a:lnTo>
                    <a:pt x="95554" y="720737"/>
                  </a:lnTo>
                  <a:lnTo>
                    <a:pt x="130030" y="751644"/>
                  </a:lnTo>
                  <a:lnTo>
                    <a:pt x="167758" y="778665"/>
                  </a:lnTo>
                  <a:lnTo>
                    <a:pt x="208422" y="801484"/>
                  </a:lnTo>
                  <a:lnTo>
                    <a:pt x="251704" y="819783"/>
                  </a:lnTo>
                  <a:lnTo>
                    <a:pt x="297288" y="833246"/>
                  </a:lnTo>
                  <a:lnTo>
                    <a:pt x="344856" y="841557"/>
                  </a:lnTo>
                  <a:lnTo>
                    <a:pt x="394093" y="844397"/>
                  </a:lnTo>
                  <a:lnTo>
                    <a:pt x="443330" y="841557"/>
                  </a:lnTo>
                  <a:lnTo>
                    <a:pt x="490899" y="833246"/>
                  </a:lnTo>
                  <a:lnTo>
                    <a:pt x="536483" y="819783"/>
                  </a:lnTo>
                  <a:lnTo>
                    <a:pt x="579765" y="801484"/>
                  </a:lnTo>
                  <a:lnTo>
                    <a:pt x="620428" y="778665"/>
                  </a:lnTo>
                  <a:lnTo>
                    <a:pt x="658156" y="751644"/>
                  </a:lnTo>
                  <a:lnTo>
                    <a:pt x="692632" y="720737"/>
                  </a:lnTo>
                  <a:lnTo>
                    <a:pt x="723539" y="686261"/>
                  </a:lnTo>
                  <a:lnTo>
                    <a:pt x="750560" y="648533"/>
                  </a:lnTo>
                  <a:lnTo>
                    <a:pt x="773379" y="607870"/>
                  </a:lnTo>
                  <a:lnTo>
                    <a:pt x="791678" y="564588"/>
                  </a:lnTo>
                  <a:lnTo>
                    <a:pt x="805141" y="519004"/>
                  </a:lnTo>
                  <a:lnTo>
                    <a:pt x="813452" y="471435"/>
                  </a:lnTo>
                  <a:lnTo>
                    <a:pt x="816292" y="422198"/>
                  </a:lnTo>
                  <a:lnTo>
                    <a:pt x="813452" y="372961"/>
                  </a:lnTo>
                  <a:lnTo>
                    <a:pt x="805141" y="325393"/>
                  </a:lnTo>
                  <a:lnTo>
                    <a:pt x="791678" y="279809"/>
                  </a:lnTo>
                  <a:lnTo>
                    <a:pt x="773379" y="236527"/>
                  </a:lnTo>
                  <a:lnTo>
                    <a:pt x="750560" y="195863"/>
                  </a:lnTo>
                  <a:lnTo>
                    <a:pt x="723539" y="158135"/>
                  </a:lnTo>
                  <a:lnTo>
                    <a:pt x="692632" y="123659"/>
                  </a:lnTo>
                  <a:lnTo>
                    <a:pt x="658156" y="92752"/>
                  </a:lnTo>
                  <a:lnTo>
                    <a:pt x="620428" y="65731"/>
                  </a:lnTo>
                  <a:lnTo>
                    <a:pt x="579765" y="42913"/>
                  </a:lnTo>
                  <a:lnTo>
                    <a:pt x="536483" y="24613"/>
                  </a:lnTo>
                  <a:lnTo>
                    <a:pt x="490899" y="11150"/>
                  </a:lnTo>
                  <a:lnTo>
                    <a:pt x="443330" y="2840"/>
                  </a:lnTo>
                  <a:lnTo>
                    <a:pt x="394093" y="0"/>
                  </a:lnTo>
                  <a:close/>
                </a:path>
              </a:pathLst>
            </a:custGeom>
            <a:solidFill>
              <a:srgbClr val="0C8AC5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26;p40"/>
            <p:cNvSpPr/>
            <p:nvPr/>
          </p:nvSpPr>
          <p:spPr>
            <a:xfrm>
              <a:off x="895737" y="5666113"/>
              <a:ext cx="343535" cy="343535"/>
            </a:xfrm>
            <a:custGeom>
              <a:avLst/>
              <a:gdLst/>
              <a:ahLst/>
              <a:cxnLst/>
              <a:rect l="l" t="t" r="r" b="b"/>
              <a:pathLst>
                <a:path w="343534" h="343535" extrusionOk="0">
                  <a:moveTo>
                    <a:pt x="171678" y="0"/>
                  </a:moveTo>
                  <a:lnTo>
                    <a:pt x="126038" y="6132"/>
                  </a:lnTo>
                  <a:lnTo>
                    <a:pt x="85027" y="23439"/>
                  </a:lnTo>
                  <a:lnTo>
                    <a:pt x="50282" y="50284"/>
                  </a:lnTo>
                  <a:lnTo>
                    <a:pt x="23438" y="85031"/>
                  </a:lnTo>
                  <a:lnTo>
                    <a:pt x="6132" y="126046"/>
                  </a:lnTo>
                  <a:lnTo>
                    <a:pt x="0" y="171691"/>
                  </a:lnTo>
                  <a:lnTo>
                    <a:pt x="6132" y="217332"/>
                  </a:lnTo>
                  <a:lnTo>
                    <a:pt x="23438" y="258345"/>
                  </a:lnTo>
                  <a:lnTo>
                    <a:pt x="50282" y="293093"/>
                  </a:lnTo>
                  <a:lnTo>
                    <a:pt x="85027" y="319940"/>
                  </a:lnTo>
                  <a:lnTo>
                    <a:pt x="126038" y="337249"/>
                  </a:lnTo>
                  <a:lnTo>
                    <a:pt x="171678" y="343382"/>
                  </a:lnTo>
                  <a:lnTo>
                    <a:pt x="217319" y="337249"/>
                  </a:lnTo>
                  <a:lnTo>
                    <a:pt x="258332" y="319940"/>
                  </a:lnTo>
                  <a:lnTo>
                    <a:pt x="293081" y="293093"/>
                  </a:lnTo>
                  <a:lnTo>
                    <a:pt x="319928" y="258345"/>
                  </a:lnTo>
                  <a:lnTo>
                    <a:pt x="337236" y="217332"/>
                  </a:lnTo>
                  <a:lnTo>
                    <a:pt x="343369" y="171691"/>
                  </a:lnTo>
                  <a:lnTo>
                    <a:pt x="337236" y="126046"/>
                  </a:lnTo>
                  <a:lnTo>
                    <a:pt x="319928" y="85031"/>
                  </a:lnTo>
                  <a:lnTo>
                    <a:pt x="293081" y="50284"/>
                  </a:lnTo>
                  <a:lnTo>
                    <a:pt x="258332" y="23439"/>
                  </a:lnTo>
                  <a:lnTo>
                    <a:pt x="217319" y="6132"/>
                  </a:lnTo>
                  <a:lnTo>
                    <a:pt x="171678" y="0"/>
                  </a:lnTo>
                  <a:close/>
                </a:path>
              </a:pathLst>
            </a:custGeom>
            <a:solidFill>
              <a:srgbClr val="0C8AC5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27;p40"/>
            <p:cNvSpPr/>
            <p:nvPr/>
          </p:nvSpPr>
          <p:spPr>
            <a:xfrm>
              <a:off x="788563" y="3390832"/>
              <a:ext cx="524510" cy="524510"/>
            </a:xfrm>
            <a:custGeom>
              <a:avLst/>
              <a:gdLst/>
              <a:ahLst/>
              <a:cxnLst/>
              <a:rect l="l" t="t" r="r" b="b"/>
              <a:pathLst>
                <a:path w="524510" h="524510" extrusionOk="0">
                  <a:moveTo>
                    <a:pt x="262026" y="0"/>
                  </a:moveTo>
                  <a:lnTo>
                    <a:pt x="214925" y="4221"/>
                  </a:lnTo>
                  <a:lnTo>
                    <a:pt x="170595" y="16391"/>
                  </a:lnTo>
                  <a:lnTo>
                    <a:pt x="129775" y="35770"/>
                  </a:lnTo>
                  <a:lnTo>
                    <a:pt x="93204" y="61618"/>
                  </a:lnTo>
                  <a:lnTo>
                    <a:pt x="61624" y="93197"/>
                  </a:lnTo>
                  <a:lnTo>
                    <a:pt x="35773" y="129765"/>
                  </a:lnTo>
                  <a:lnTo>
                    <a:pt x="16392" y="170584"/>
                  </a:lnTo>
                  <a:lnTo>
                    <a:pt x="4221" y="214913"/>
                  </a:lnTo>
                  <a:lnTo>
                    <a:pt x="0" y="262013"/>
                  </a:lnTo>
                  <a:lnTo>
                    <a:pt x="4221" y="309114"/>
                  </a:lnTo>
                  <a:lnTo>
                    <a:pt x="16392" y="353444"/>
                  </a:lnTo>
                  <a:lnTo>
                    <a:pt x="35773" y="394264"/>
                  </a:lnTo>
                  <a:lnTo>
                    <a:pt x="61624" y="430835"/>
                  </a:lnTo>
                  <a:lnTo>
                    <a:pt x="93204" y="462415"/>
                  </a:lnTo>
                  <a:lnTo>
                    <a:pt x="129775" y="488266"/>
                  </a:lnTo>
                  <a:lnTo>
                    <a:pt x="170595" y="507647"/>
                  </a:lnTo>
                  <a:lnTo>
                    <a:pt x="214925" y="519818"/>
                  </a:lnTo>
                  <a:lnTo>
                    <a:pt x="262026" y="524040"/>
                  </a:lnTo>
                  <a:lnTo>
                    <a:pt x="309123" y="519818"/>
                  </a:lnTo>
                  <a:lnTo>
                    <a:pt x="353450" y="507647"/>
                  </a:lnTo>
                  <a:lnTo>
                    <a:pt x="394268" y="488266"/>
                  </a:lnTo>
                  <a:lnTo>
                    <a:pt x="430837" y="462415"/>
                  </a:lnTo>
                  <a:lnTo>
                    <a:pt x="462416" y="430835"/>
                  </a:lnTo>
                  <a:lnTo>
                    <a:pt x="488267" y="394264"/>
                  </a:lnTo>
                  <a:lnTo>
                    <a:pt x="507647" y="353444"/>
                  </a:lnTo>
                  <a:lnTo>
                    <a:pt x="519818" y="309114"/>
                  </a:lnTo>
                  <a:lnTo>
                    <a:pt x="524040" y="262013"/>
                  </a:lnTo>
                  <a:lnTo>
                    <a:pt x="519818" y="214913"/>
                  </a:lnTo>
                  <a:lnTo>
                    <a:pt x="507647" y="170584"/>
                  </a:lnTo>
                  <a:lnTo>
                    <a:pt x="488267" y="129765"/>
                  </a:lnTo>
                  <a:lnTo>
                    <a:pt x="462416" y="93197"/>
                  </a:lnTo>
                  <a:lnTo>
                    <a:pt x="430837" y="61618"/>
                  </a:lnTo>
                  <a:lnTo>
                    <a:pt x="394268" y="35770"/>
                  </a:lnTo>
                  <a:lnTo>
                    <a:pt x="353450" y="16391"/>
                  </a:lnTo>
                  <a:lnTo>
                    <a:pt x="309123" y="4221"/>
                  </a:lnTo>
                  <a:lnTo>
                    <a:pt x="262026" y="0"/>
                  </a:lnTo>
                  <a:close/>
                </a:path>
              </a:pathLst>
            </a:custGeom>
            <a:solidFill>
              <a:srgbClr val="8AC984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28;p40"/>
            <p:cNvSpPr/>
            <p:nvPr/>
          </p:nvSpPr>
          <p:spPr>
            <a:xfrm>
              <a:off x="710570" y="4120818"/>
              <a:ext cx="343535" cy="343535"/>
            </a:xfrm>
            <a:custGeom>
              <a:avLst/>
              <a:gdLst/>
              <a:ahLst/>
              <a:cxnLst/>
              <a:rect l="l" t="t" r="r" b="b"/>
              <a:pathLst>
                <a:path w="343534" h="343535" extrusionOk="0">
                  <a:moveTo>
                    <a:pt x="171678" y="0"/>
                  </a:moveTo>
                  <a:lnTo>
                    <a:pt x="126038" y="6133"/>
                  </a:lnTo>
                  <a:lnTo>
                    <a:pt x="85027" y="23441"/>
                  </a:lnTo>
                  <a:lnTo>
                    <a:pt x="50282" y="50288"/>
                  </a:lnTo>
                  <a:lnTo>
                    <a:pt x="23438" y="85037"/>
                  </a:lnTo>
                  <a:lnTo>
                    <a:pt x="6132" y="126050"/>
                  </a:lnTo>
                  <a:lnTo>
                    <a:pt x="0" y="171691"/>
                  </a:lnTo>
                  <a:lnTo>
                    <a:pt x="6132" y="217332"/>
                  </a:lnTo>
                  <a:lnTo>
                    <a:pt x="23438" y="258345"/>
                  </a:lnTo>
                  <a:lnTo>
                    <a:pt x="50282" y="293093"/>
                  </a:lnTo>
                  <a:lnTo>
                    <a:pt x="85027" y="319940"/>
                  </a:lnTo>
                  <a:lnTo>
                    <a:pt x="126038" y="337249"/>
                  </a:lnTo>
                  <a:lnTo>
                    <a:pt x="171678" y="343382"/>
                  </a:lnTo>
                  <a:lnTo>
                    <a:pt x="217323" y="337249"/>
                  </a:lnTo>
                  <a:lnTo>
                    <a:pt x="258338" y="319940"/>
                  </a:lnTo>
                  <a:lnTo>
                    <a:pt x="293085" y="293093"/>
                  </a:lnTo>
                  <a:lnTo>
                    <a:pt x="319930" y="258345"/>
                  </a:lnTo>
                  <a:lnTo>
                    <a:pt x="337237" y="217332"/>
                  </a:lnTo>
                  <a:lnTo>
                    <a:pt x="343369" y="171691"/>
                  </a:lnTo>
                  <a:lnTo>
                    <a:pt x="337237" y="126050"/>
                  </a:lnTo>
                  <a:lnTo>
                    <a:pt x="319930" y="85037"/>
                  </a:lnTo>
                  <a:lnTo>
                    <a:pt x="293085" y="50288"/>
                  </a:lnTo>
                  <a:lnTo>
                    <a:pt x="258338" y="23441"/>
                  </a:lnTo>
                  <a:lnTo>
                    <a:pt x="217323" y="6133"/>
                  </a:lnTo>
                  <a:lnTo>
                    <a:pt x="171678" y="0"/>
                  </a:lnTo>
                  <a:close/>
                </a:path>
              </a:pathLst>
            </a:custGeom>
            <a:solidFill>
              <a:srgbClr val="1EA1A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40"/>
            <p:cNvSpPr/>
            <p:nvPr/>
          </p:nvSpPr>
          <p:spPr>
            <a:xfrm>
              <a:off x="0" y="2686642"/>
              <a:ext cx="552450" cy="687070"/>
            </a:xfrm>
            <a:custGeom>
              <a:avLst/>
              <a:gdLst/>
              <a:ahLst/>
              <a:cxnLst/>
              <a:rect l="l" t="t" r="r" b="b"/>
              <a:pathLst>
                <a:path w="552450" h="687070" extrusionOk="0">
                  <a:moveTo>
                    <a:pt x="201425" y="0"/>
                  </a:moveTo>
                  <a:lnTo>
                    <a:pt x="156739" y="3909"/>
                  </a:lnTo>
                  <a:lnTo>
                    <a:pt x="112227" y="13863"/>
                  </a:lnTo>
                  <a:lnTo>
                    <a:pt x="68430" y="30068"/>
                  </a:lnTo>
                  <a:lnTo>
                    <a:pt x="27198" y="51993"/>
                  </a:lnTo>
                  <a:lnTo>
                    <a:pt x="0" y="71538"/>
                  </a:lnTo>
                  <a:lnTo>
                    <a:pt x="0" y="615233"/>
                  </a:lnTo>
                  <a:lnTo>
                    <a:pt x="46762" y="646057"/>
                  </a:lnTo>
                  <a:lnTo>
                    <a:pt x="86740" y="664269"/>
                  </a:lnTo>
                  <a:lnTo>
                    <a:pt x="128706" y="677260"/>
                  </a:lnTo>
                  <a:lnTo>
                    <a:pt x="172120" y="684824"/>
                  </a:lnTo>
                  <a:lnTo>
                    <a:pt x="216439" y="686754"/>
                  </a:lnTo>
                  <a:lnTo>
                    <a:pt x="261125" y="682845"/>
                  </a:lnTo>
                  <a:lnTo>
                    <a:pt x="305635" y="672891"/>
                  </a:lnTo>
                  <a:lnTo>
                    <a:pt x="349430" y="656686"/>
                  </a:lnTo>
                  <a:lnTo>
                    <a:pt x="390662" y="634760"/>
                  </a:lnTo>
                  <a:lnTo>
                    <a:pt x="427702" y="608143"/>
                  </a:lnTo>
                  <a:lnTo>
                    <a:pt x="460344" y="577375"/>
                  </a:lnTo>
                  <a:lnTo>
                    <a:pt x="488381" y="542997"/>
                  </a:lnTo>
                  <a:lnTo>
                    <a:pt x="511610" y="505549"/>
                  </a:lnTo>
                  <a:lnTo>
                    <a:pt x="529822" y="465571"/>
                  </a:lnTo>
                  <a:lnTo>
                    <a:pt x="542813" y="423606"/>
                  </a:lnTo>
                  <a:lnTo>
                    <a:pt x="550377" y="380193"/>
                  </a:lnTo>
                  <a:lnTo>
                    <a:pt x="552307" y="335872"/>
                  </a:lnTo>
                  <a:lnTo>
                    <a:pt x="548398" y="291186"/>
                  </a:lnTo>
                  <a:lnTo>
                    <a:pt x="538444" y="246674"/>
                  </a:lnTo>
                  <a:lnTo>
                    <a:pt x="522239" y="202877"/>
                  </a:lnTo>
                  <a:lnTo>
                    <a:pt x="500313" y="161645"/>
                  </a:lnTo>
                  <a:lnTo>
                    <a:pt x="473696" y="124605"/>
                  </a:lnTo>
                  <a:lnTo>
                    <a:pt x="442928" y="91963"/>
                  </a:lnTo>
                  <a:lnTo>
                    <a:pt x="408550" y="63925"/>
                  </a:lnTo>
                  <a:lnTo>
                    <a:pt x="371102" y="40697"/>
                  </a:lnTo>
                  <a:lnTo>
                    <a:pt x="331124" y="22484"/>
                  </a:lnTo>
                  <a:lnTo>
                    <a:pt x="289159" y="9493"/>
                  </a:lnTo>
                  <a:lnTo>
                    <a:pt x="245746" y="1930"/>
                  </a:lnTo>
                  <a:lnTo>
                    <a:pt x="201425" y="0"/>
                  </a:lnTo>
                  <a:close/>
                </a:path>
              </a:pathLst>
            </a:custGeom>
            <a:solidFill>
              <a:srgbClr val="41607C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40"/>
            <p:cNvSpPr/>
            <p:nvPr/>
          </p:nvSpPr>
          <p:spPr>
            <a:xfrm>
              <a:off x="632360" y="2956092"/>
              <a:ext cx="341630" cy="341630"/>
            </a:xfrm>
            <a:custGeom>
              <a:avLst/>
              <a:gdLst/>
              <a:ahLst/>
              <a:cxnLst/>
              <a:rect l="l" t="t" r="r" b="b"/>
              <a:pathLst>
                <a:path w="341630" h="341629" extrusionOk="0">
                  <a:moveTo>
                    <a:pt x="189129" y="0"/>
                  </a:moveTo>
                  <a:lnTo>
                    <a:pt x="144624" y="989"/>
                  </a:lnTo>
                  <a:lnTo>
                    <a:pt x="100467" y="14069"/>
                  </a:lnTo>
                  <a:lnTo>
                    <a:pt x="61334" y="38336"/>
                  </a:lnTo>
                  <a:lnTo>
                    <a:pt x="30995" y="70907"/>
                  </a:lnTo>
                  <a:lnTo>
                    <a:pt x="10276" y="109620"/>
                  </a:lnTo>
                  <a:lnTo>
                    <a:pt x="0" y="152311"/>
                  </a:lnTo>
                  <a:lnTo>
                    <a:pt x="989" y="196814"/>
                  </a:lnTo>
                  <a:lnTo>
                    <a:pt x="14069" y="240967"/>
                  </a:lnTo>
                  <a:lnTo>
                    <a:pt x="38340" y="280101"/>
                  </a:lnTo>
                  <a:lnTo>
                    <a:pt x="70913" y="310442"/>
                  </a:lnTo>
                  <a:lnTo>
                    <a:pt x="109627" y="331164"/>
                  </a:lnTo>
                  <a:lnTo>
                    <a:pt x="152317" y="341444"/>
                  </a:lnTo>
                  <a:lnTo>
                    <a:pt x="196822" y="340456"/>
                  </a:lnTo>
                  <a:lnTo>
                    <a:pt x="240980" y="327378"/>
                  </a:lnTo>
                  <a:lnTo>
                    <a:pt x="280113" y="303106"/>
                  </a:lnTo>
                  <a:lnTo>
                    <a:pt x="310451" y="270530"/>
                  </a:lnTo>
                  <a:lnTo>
                    <a:pt x="331170" y="231815"/>
                  </a:lnTo>
                  <a:lnTo>
                    <a:pt x="341447" y="189124"/>
                  </a:lnTo>
                  <a:lnTo>
                    <a:pt x="340457" y="144620"/>
                  </a:lnTo>
                  <a:lnTo>
                    <a:pt x="327378" y="100467"/>
                  </a:lnTo>
                  <a:lnTo>
                    <a:pt x="303107" y="61334"/>
                  </a:lnTo>
                  <a:lnTo>
                    <a:pt x="270533" y="30995"/>
                  </a:lnTo>
                  <a:lnTo>
                    <a:pt x="231820" y="10276"/>
                  </a:lnTo>
                  <a:lnTo>
                    <a:pt x="189129" y="0"/>
                  </a:lnTo>
                  <a:close/>
                </a:path>
              </a:pathLst>
            </a:custGeom>
            <a:solidFill>
              <a:srgbClr val="41607C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40"/>
            <p:cNvSpPr/>
            <p:nvPr/>
          </p:nvSpPr>
          <p:spPr>
            <a:xfrm>
              <a:off x="0" y="1551123"/>
              <a:ext cx="382905" cy="520700"/>
            </a:xfrm>
            <a:custGeom>
              <a:avLst/>
              <a:gdLst/>
              <a:ahLst/>
              <a:cxnLst/>
              <a:rect l="l" t="t" r="r" b="b"/>
              <a:pathLst>
                <a:path w="382905" h="520700" extrusionOk="0">
                  <a:moveTo>
                    <a:pt x="136749" y="0"/>
                  </a:moveTo>
                  <a:lnTo>
                    <a:pt x="92227" y="1328"/>
                  </a:lnTo>
                  <a:lnTo>
                    <a:pt x="48197" y="10340"/>
                  </a:lnTo>
                  <a:lnTo>
                    <a:pt x="5691" y="27180"/>
                  </a:lnTo>
                  <a:lnTo>
                    <a:pt x="0" y="30715"/>
                  </a:lnTo>
                  <a:lnTo>
                    <a:pt x="0" y="489252"/>
                  </a:lnTo>
                  <a:lnTo>
                    <a:pt x="21729" y="500631"/>
                  </a:lnTo>
                  <a:lnTo>
                    <a:pt x="64143" y="514234"/>
                  </a:lnTo>
                  <a:lnTo>
                    <a:pt x="108127" y="520444"/>
                  </a:lnTo>
                  <a:lnTo>
                    <a:pt x="152650" y="519117"/>
                  </a:lnTo>
                  <a:lnTo>
                    <a:pt x="196682" y="510107"/>
                  </a:lnTo>
                  <a:lnTo>
                    <a:pt x="239191" y="493267"/>
                  </a:lnTo>
                  <a:lnTo>
                    <a:pt x="279148" y="468453"/>
                  </a:lnTo>
                  <a:lnTo>
                    <a:pt x="314052" y="436929"/>
                  </a:lnTo>
                  <a:lnTo>
                    <a:pt x="342000" y="400744"/>
                  </a:lnTo>
                  <a:lnTo>
                    <a:pt x="362847" y="360929"/>
                  </a:lnTo>
                  <a:lnTo>
                    <a:pt x="376448" y="318514"/>
                  </a:lnTo>
                  <a:lnTo>
                    <a:pt x="382658" y="274530"/>
                  </a:lnTo>
                  <a:lnTo>
                    <a:pt x="381330" y="230008"/>
                  </a:lnTo>
                  <a:lnTo>
                    <a:pt x="372320" y="185979"/>
                  </a:lnTo>
                  <a:lnTo>
                    <a:pt x="355483" y="143472"/>
                  </a:lnTo>
                  <a:lnTo>
                    <a:pt x="330672" y="103519"/>
                  </a:lnTo>
                  <a:lnTo>
                    <a:pt x="299148" y="68611"/>
                  </a:lnTo>
                  <a:lnTo>
                    <a:pt x="262963" y="40660"/>
                  </a:lnTo>
                  <a:lnTo>
                    <a:pt x="223148" y="19811"/>
                  </a:lnTo>
                  <a:lnTo>
                    <a:pt x="180733" y="6209"/>
                  </a:lnTo>
                  <a:lnTo>
                    <a:pt x="136749" y="0"/>
                  </a:lnTo>
                  <a:close/>
                </a:path>
              </a:pathLst>
            </a:custGeom>
            <a:solidFill>
              <a:srgbClr val="934C83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40"/>
            <p:cNvSpPr/>
            <p:nvPr/>
          </p:nvSpPr>
          <p:spPr>
            <a:xfrm>
              <a:off x="302763" y="1154378"/>
              <a:ext cx="351155" cy="351155"/>
            </a:xfrm>
            <a:custGeom>
              <a:avLst/>
              <a:gdLst/>
              <a:ahLst/>
              <a:cxnLst/>
              <a:rect l="l" t="t" r="r" b="b"/>
              <a:pathLst>
                <a:path w="351155" h="351155" extrusionOk="0">
                  <a:moveTo>
                    <a:pt x="155013" y="0"/>
                  </a:moveTo>
                  <a:lnTo>
                    <a:pt x="110586" y="11146"/>
                  </a:lnTo>
                  <a:lnTo>
                    <a:pt x="69264" y="34345"/>
                  </a:lnTo>
                  <a:lnTo>
                    <a:pt x="35537" y="67624"/>
                  </a:lnTo>
                  <a:lnTo>
                    <a:pt x="12528" y="107227"/>
                  </a:lnTo>
                  <a:lnTo>
                    <a:pt x="572" y="150798"/>
                  </a:lnTo>
                  <a:lnTo>
                    <a:pt x="0" y="195976"/>
                  </a:lnTo>
                  <a:lnTo>
                    <a:pt x="11145" y="240406"/>
                  </a:lnTo>
                  <a:lnTo>
                    <a:pt x="34339" y="281728"/>
                  </a:lnTo>
                  <a:lnTo>
                    <a:pt x="67623" y="315456"/>
                  </a:lnTo>
                  <a:lnTo>
                    <a:pt x="107227" y="338464"/>
                  </a:lnTo>
                  <a:lnTo>
                    <a:pt x="150797" y="350421"/>
                  </a:lnTo>
                  <a:lnTo>
                    <a:pt x="195974" y="350993"/>
                  </a:lnTo>
                  <a:lnTo>
                    <a:pt x="240401" y="339848"/>
                  </a:lnTo>
                  <a:lnTo>
                    <a:pt x="281723" y="316653"/>
                  </a:lnTo>
                  <a:lnTo>
                    <a:pt x="315451" y="283369"/>
                  </a:lnTo>
                  <a:lnTo>
                    <a:pt x="338462" y="243762"/>
                  </a:lnTo>
                  <a:lnTo>
                    <a:pt x="350420" y="200191"/>
                  </a:lnTo>
                  <a:lnTo>
                    <a:pt x="350993" y="155013"/>
                  </a:lnTo>
                  <a:lnTo>
                    <a:pt x="339847" y="110587"/>
                  </a:lnTo>
                  <a:lnTo>
                    <a:pt x="316648" y="69270"/>
                  </a:lnTo>
                  <a:lnTo>
                    <a:pt x="283364" y="35542"/>
                  </a:lnTo>
                  <a:lnTo>
                    <a:pt x="243760" y="12531"/>
                  </a:lnTo>
                  <a:lnTo>
                    <a:pt x="200190" y="573"/>
                  </a:lnTo>
                  <a:lnTo>
                    <a:pt x="155013" y="0"/>
                  </a:lnTo>
                  <a:close/>
                </a:path>
              </a:pathLst>
            </a:custGeom>
            <a:solidFill>
              <a:srgbClr val="934C83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40"/>
            <p:cNvSpPr/>
            <p:nvPr/>
          </p:nvSpPr>
          <p:spPr>
            <a:xfrm>
              <a:off x="0" y="118224"/>
              <a:ext cx="956310" cy="1144270"/>
            </a:xfrm>
            <a:custGeom>
              <a:avLst/>
              <a:gdLst/>
              <a:ahLst/>
              <a:cxnLst/>
              <a:rect l="l" t="t" r="r" b="b"/>
              <a:pathLst>
                <a:path w="956310" h="1144270" extrusionOk="0">
                  <a:moveTo>
                    <a:pt x="169964" y="972388"/>
                  </a:moveTo>
                  <a:lnTo>
                    <a:pt x="163842" y="926744"/>
                  </a:lnTo>
                  <a:lnTo>
                    <a:pt x="146532" y="885736"/>
                  </a:lnTo>
                  <a:lnTo>
                    <a:pt x="119684" y="850976"/>
                  </a:lnTo>
                  <a:lnTo>
                    <a:pt x="84937" y="824141"/>
                  </a:lnTo>
                  <a:lnTo>
                    <a:pt x="43929" y="806831"/>
                  </a:lnTo>
                  <a:lnTo>
                    <a:pt x="0" y="800925"/>
                  </a:lnTo>
                  <a:lnTo>
                    <a:pt x="0" y="1143850"/>
                  </a:lnTo>
                  <a:lnTo>
                    <a:pt x="43929" y="1137945"/>
                  </a:lnTo>
                  <a:lnTo>
                    <a:pt x="84937" y="1120635"/>
                  </a:lnTo>
                  <a:lnTo>
                    <a:pt x="119684" y="1093787"/>
                  </a:lnTo>
                  <a:lnTo>
                    <a:pt x="146532" y="1059040"/>
                  </a:lnTo>
                  <a:lnTo>
                    <a:pt x="163842" y="1018019"/>
                  </a:lnTo>
                  <a:lnTo>
                    <a:pt x="169964" y="972388"/>
                  </a:lnTo>
                  <a:close/>
                </a:path>
                <a:path w="956310" h="1144270" extrusionOk="0">
                  <a:moveTo>
                    <a:pt x="955814" y="422198"/>
                  </a:moveTo>
                  <a:lnTo>
                    <a:pt x="952982" y="372960"/>
                  </a:lnTo>
                  <a:lnTo>
                    <a:pt x="944664" y="325386"/>
                  </a:lnTo>
                  <a:lnTo>
                    <a:pt x="931202" y="279806"/>
                  </a:lnTo>
                  <a:lnTo>
                    <a:pt x="912901" y="236524"/>
                  </a:lnTo>
                  <a:lnTo>
                    <a:pt x="890092" y="195859"/>
                  </a:lnTo>
                  <a:lnTo>
                    <a:pt x="863066" y="158140"/>
                  </a:lnTo>
                  <a:lnTo>
                    <a:pt x="832154" y="123659"/>
                  </a:lnTo>
                  <a:lnTo>
                    <a:pt x="797687" y="92748"/>
                  </a:lnTo>
                  <a:lnTo>
                    <a:pt x="759955" y="65735"/>
                  </a:lnTo>
                  <a:lnTo>
                    <a:pt x="719289" y="42913"/>
                  </a:lnTo>
                  <a:lnTo>
                    <a:pt x="676008" y="24612"/>
                  </a:lnTo>
                  <a:lnTo>
                    <a:pt x="630428" y="11150"/>
                  </a:lnTo>
                  <a:lnTo>
                    <a:pt x="582853" y="2844"/>
                  </a:lnTo>
                  <a:lnTo>
                    <a:pt x="533615" y="0"/>
                  </a:lnTo>
                  <a:lnTo>
                    <a:pt x="484378" y="2844"/>
                  </a:lnTo>
                  <a:lnTo>
                    <a:pt x="436816" y="11150"/>
                  </a:lnTo>
                  <a:lnTo>
                    <a:pt x="391236" y="24612"/>
                  </a:lnTo>
                  <a:lnTo>
                    <a:pt x="347954" y="42913"/>
                  </a:lnTo>
                  <a:lnTo>
                    <a:pt x="307289" y="65735"/>
                  </a:lnTo>
                  <a:lnTo>
                    <a:pt x="269557" y="92748"/>
                  </a:lnTo>
                  <a:lnTo>
                    <a:pt x="235077" y="123659"/>
                  </a:lnTo>
                  <a:lnTo>
                    <a:pt x="204177" y="158140"/>
                  </a:lnTo>
                  <a:lnTo>
                    <a:pt x="177152" y="195859"/>
                  </a:lnTo>
                  <a:lnTo>
                    <a:pt x="154330" y="236524"/>
                  </a:lnTo>
                  <a:lnTo>
                    <a:pt x="136029" y="279806"/>
                  </a:lnTo>
                  <a:lnTo>
                    <a:pt x="122567" y="325386"/>
                  </a:lnTo>
                  <a:lnTo>
                    <a:pt x="114261" y="372960"/>
                  </a:lnTo>
                  <a:lnTo>
                    <a:pt x="111417" y="422198"/>
                  </a:lnTo>
                  <a:lnTo>
                    <a:pt x="114261" y="471436"/>
                  </a:lnTo>
                  <a:lnTo>
                    <a:pt x="122567" y="518998"/>
                  </a:lnTo>
                  <a:lnTo>
                    <a:pt x="136029" y="564591"/>
                  </a:lnTo>
                  <a:lnTo>
                    <a:pt x="154330" y="607872"/>
                  </a:lnTo>
                  <a:lnTo>
                    <a:pt x="177152" y="648538"/>
                  </a:lnTo>
                  <a:lnTo>
                    <a:pt x="204177" y="686257"/>
                  </a:lnTo>
                  <a:lnTo>
                    <a:pt x="235077" y="720737"/>
                  </a:lnTo>
                  <a:lnTo>
                    <a:pt x="269557" y="751649"/>
                  </a:lnTo>
                  <a:lnTo>
                    <a:pt x="307289" y="778662"/>
                  </a:lnTo>
                  <a:lnTo>
                    <a:pt x="347954" y="801484"/>
                  </a:lnTo>
                  <a:lnTo>
                    <a:pt x="391236" y="819785"/>
                  </a:lnTo>
                  <a:lnTo>
                    <a:pt x="436816" y="833247"/>
                  </a:lnTo>
                  <a:lnTo>
                    <a:pt x="484378" y="841552"/>
                  </a:lnTo>
                  <a:lnTo>
                    <a:pt x="533615" y="844397"/>
                  </a:lnTo>
                  <a:lnTo>
                    <a:pt x="582853" y="841552"/>
                  </a:lnTo>
                  <a:lnTo>
                    <a:pt x="630428" y="833247"/>
                  </a:lnTo>
                  <a:lnTo>
                    <a:pt x="676008" y="819785"/>
                  </a:lnTo>
                  <a:lnTo>
                    <a:pt x="719289" y="801484"/>
                  </a:lnTo>
                  <a:lnTo>
                    <a:pt x="759955" y="778662"/>
                  </a:lnTo>
                  <a:lnTo>
                    <a:pt x="797687" y="751649"/>
                  </a:lnTo>
                  <a:lnTo>
                    <a:pt x="832154" y="720737"/>
                  </a:lnTo>
                  <a:lnTo>
                    <a:pt x="863066" y="686257"/>
                  </a:lnTo>
                  <a:lnTo>
                    <a:pt x="890092" y="648538"/>
                  </a:lnTo>
                  <a:lnTo>
                    <a:pt x="912901" y="607872"/>
                  </a:lnTo>
                  <a:lnTo>
                    <a:pt x="931202" y="564591"/>
                  </a:lnTo>
                  <a:lnTo>
                    <a:pt x="944664" y="518998"/>
                  </a:lnTo>
                  <a:lnTo>
                    <a:pt x="952982" y="471436"/>
                  </a:lnTo>
                  <a:lnTo>
                    <a:pt x="955814" y="422198"/>
                  </a:lnTo>
                  <a:close/>
                </a:path>
              </a:pathLst>
            </a:custGeom>
            <a:solidFill>
              <a:srgbClr val="0C8AC5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Google Shape;140;p25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41" name="Google Shape;141;p25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2" name="Google Shape;142;p25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3" name="Google Shape;143;p25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25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5" name="Google Shape;145;p25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6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48" name="Google Shape;148;p26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9" name="Google Shape;149;p26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26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51" name="Google Shape;151;p26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54" name="Google Shape;154;p27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5" name="Google Shape;155;p27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27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57" name="Google Shape;157;p27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8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60" name="Google Shape;160;p28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1" name="Google Shape;161;p28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28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63" name="Google Shape;163;p28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9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66" name="Google Shape;166;p29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7" name="Google Shape;167;p29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29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69" name="Google Shape;169;p29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0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2" name="Google Shape;172;p30"/>
          <p:cNvGrpSpPr/>
          <p:nvPr/>
        </p:nvGrpSpPr>
        <p:grpSpPr>
          <a:xfrm>
            <a:off x="-208787" y="0"/>
            <a:ext cx="12609574" cy="2174491"/>
            <a:chOff x="-1" y="5043119"/>
            <a:chExt cx="12192000" cy="1814883"/>
          </a:xfrm>
        </p:grpSpPr>
        <p:pic>
          <p:nvPicPr>
            <p:cNvPr id="173" name="Google Shape;173;p30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4" name="Google Shape;174;p30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5" name="Google Shape;175;p30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6" name="Google Shape;176;p30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30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30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30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0" name="Google Shape;180;p30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1" name="Google Shape;181;p30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2" name="Google Shape;182;p30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1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5" name="Google Shape;185;p31"/>
          <p:cNvGrpSpPr/>
          <p:nvPr/>
        </p:nvGrpSpPr>
        <p:grpSpPr>
          <a:xfrm>
            <a:off x="-208787" y="0"/>
            <a:ext cx="12609574" cy="2174491"/>
            <a:chOff x="-1" y="5043119"/>
            <a:chExt cx="12192000" cy="1814883"/>
          </a:xfrm>
        </p:grpSpPr>
        <p:pic>
          <p:nvPicPr>
            <p:cNvPr id="186" name="Google Shape;186;p31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7" name="Google Shape;187;p31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8" name="Google Shape;188;p31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9" name="Google Shape;189;p31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31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31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31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3" name="Google Shape;193;p31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4" name="Google Shape;194;p31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5" name="Google Shape;195;p31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2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8" name="Google Shape;198;p32"/>
          <p:cNvGrpSpPr/>
          <p:nvPr/>
        </p:nvGrpSpPr>
        <p:grpSpPr>
          <a:xfrm>
            <a:off x="-208787" y="0"/>
            <a:ext cx="12609574" cy="2174491"/>
            <a:chOff x="-1" y="5043119"/>
            <a:chExt cx="12192000" cy="1814883"/>
          </a:xfrm>
        </p:grpSpPr>
        <p:pic>
          <p:nvPicPr>
            <p:cNvPr id="199" name="Google Shape;199;p32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0" name="Google Shape;200;p32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201" name="Google Shape;201;p32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2" name="Google Shape;202;p32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32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4" name="Google Shape;204;p32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5" name="Google Shape;205;p32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6" name="Google Shape;206;p32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7" name="Google Shape;207;p32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8" name="Google Shape;208;p32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3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1" name="Google Shape;211;p33"/>
          <p:cNvGrpSpPr/>
          <p:nvPr/>
        </p:nvGrpSpPr>
        <p:grpSpPr>
          <a:xfrm>
            <a:off x="-208787" y="0"/>
            <a:ext cx="12609574" cy="2174491"/>
            <a:chOff x="-1" y="5043119"/>
            <a:chExt cx="12192000" cy="1814883"/>
          </a:xfrm>
        </p:grpSpPr>
        <p:pic>
          <p:nvPicPr>
            <p:cNvPr id="212" name="Google Shape;212;p33"/>
            <p:cNvPicPr preferRelativeResize="0"/>
            <p:nvPr/>
          </p:nvPicPr>
          <p:blipFill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3" name="Google Shape;213;p33"/>
            <p:cNvPicPr preferRelativeResize="0"/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214" name="Google Shape;214;p33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15" name="Google Shape;215;p33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6" name="Google Shape;216;p33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7" name="Google Shape;217;p33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8" name="Google Shape;218;p33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9" name="Google Shape;219;p33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0" name="Google Shape;220;p33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1" name="Google Shape;221;p33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4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34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34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6" name="Google Shape;226;p34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34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34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objects2" type="twoObj">
  <p:cSld name="TWO_OBJECTS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4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9356678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b="1">
                <a:solidFill>
                  <a:srgbClr val="415E7C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4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38" name="Google Shape;38;p41"/>
          <p:cNvGrpSpPr/>
          <p:nvPr/>
        </p:nvGrpSpPr>
        <p:grpSpPr>
          <a:xfrm rot="-5713666">
            <a:off x="10623557" y="78627"/>
            <a:ext cx="1765287" cy="1591083"/>
            <a:chOff x="65562" y="75628"/>
            <a:chExt cx="1385843" cy="1249083"/>
          </a:xfrm>
        </p:grpSpPr>
        <p:sp>
          <p:nvSpPr>
            <p:cNvPr id="39" name="Google Shape;39;p41"/>
            <p:cNvSpPr/>
            <p:nvPr/>
          </p:nvSpPr>
          <p:spPr>
            <a:xfrm>
              <a:off x="214786" y="235907"/>
              <a:ext cx="657225" cy="657225"/>
            </a:xfrm>
            <a:custGeom>
              <a:avLst/>
              <a:gdLst/>
              <a:ahLst/>
              <a:cxnLst/>
              <a:rect l="l" t="t" r="r" b="b"/>
              <a:pathLst>
                <a:path w="657225" h="657225" extrusionOk="0">
                  <a:moveTo>
                    <a:pt x="328599" y="0"/>
                  </a:moveTo>
                  <a:lnTo>
                    <a:pt x="280041" y="3562"/>
                  </a:lnTo>
                  <a:lnTo>
                    <a:pt x="233694" y="13912"/>
                  </a:lnTo>
                  <a:lnTo>
                    <a:pt x="190069" y="30540"/>
                  </a:lnTo>
                  <a:lnTo>
                    <a:pt x="149672" y="52938"/>
                  </a:lnTo>
                  <a:lnTo>
                    <a:pt x="113013" y="80599"/>
                  </a:lnTo>
                  <a:lnTo>
                    <a:pt x="80599" y="113013"/>
                  </a:lnTo>
                  <a:lnTo>
                    <a:pt x="52938" y="149672"/>
                  </a:lnTo>
                  <a:lnTo>
                    <a:pt x="30540" y="190069"/>
                  </a:lnTo>
                  <a:lnTo>
                    <a:pt x="13912" y="233694"/>
                  </a:lnTo>
                  <a:lnTo>
                    <a:pt x="3562" y="280041"/>
                  </a:lnTo>
                  <a:lnTo>
                    <a:pt x="0" y="328599"/>
                  </a:lnTo>
                  <a:lnTo>
                    <a:pt x="3562" y="377158"/>
                  </a:lnTo>
                  <a:lnTo>
                    <a:pt x="13912" y="423504"/>
                  </a:lnTo>
                  <a:lnTo>
                    <a:pt x="30540" y="467130"/>
                  </a:lnTo>
                  <a:lnTo>
                    <a:pt x="52938" y="507526"/>
                  </a:lnTo>
                  <a:lnTo>
                    <a:pt x="80599" y="544186"/>
                  </a:lnTo>
                  <a:lnTo>
                    <a:pt x="113013" y="576600"/>
                  </a:lnTo>
                  <a:lnTo>
                    <a:pt x="149672" y="604260"/>
                  </a:lnTo>
                  <a:lnTo>
                    <a:pt x="190069" y="626659"/>
                  </a:lnTo>
                  <a:lnTo>
                    <a:pt x="233694" y="643287"/>
                  </a:lnTo>
                  <a:lnTo>
                    <a:pt x="280041" y="653636"/>
                  </a:lnTo>
                  <a:lnTo>
                    <a:pt x="328599" y="657199"/>
                  </a:lnTo>
                  <a:lnTo>
                    <a:pt x="377158" y="653636"/>
                  </a:lnTo>
                  <a:lnTo>
                    <a:pt x="423504" y="643287"/>
                  </a:lnTo>
                  <a:lnTo>
                    <a:pt x="467130" y="626659"/>
                  </a:lnTo>
                  <a:lnTo>
                    <a:pt x="507526" y="604260"/>
                  </a:lnTo>
                  <a:lnTo>
                    <a:pt x="544186" y="576600"/>
                  </a:lnTo>
                  <a:lnTo>
                    <a:pt x="576600" y="544186"/>
                  </a:lnTo>
                  <a:lnTo>
                    <a:pt x="604260" y="507526"/>
                  </a:lnTo>
                  <a:lnTo>
                    <a:pt x="626659" y="467130"/>
                  </a:lnTo>
                  <a:lnTo>
                    <a:pt x="643287" y="423504"/>
                  </a:lnTo>
                  <a:lnTo>
                    <a:pt x="653636" y="377158"/>
                  </a:lnTo>
                  <a:lnTo>
                    <a:pt x="657199" y="328599"/>
                  </a:lnTo>
                  <a:lnTo>
                    <a:pt x="653636" y="280041"/>
                  </a:lnTo>
                  <a:lnTo>
                    <a:pt x="643287" y="233694"/>
                  </a:lnTo>
                  <a:lnTo>
                    <a:pt x="626659" y="190069"/>
                  </a:lnTo>
                  <a:lnTo>
                    <a:pt x="604260" y="149672"/>
                  </a:lnTo>
                  <a:lnTo>
                    <a:pt x="576600" y="113013"/>
                  </a:lnTo>
                  <a:lnTo>
                    <a:pt x="544186" y="80599"/>
                  </a:lnTo>
                  <a:lnTo>
                    <a:pt x="507526" y="52938"/>
                  </a:lnTo>
                  <a:lnTo>
                    <a:pt x="467130" y="30540"/>
                  </a:lnTo>
                  <a:lnTo>
                    <a:pt x="423504" y="13912"/>
                  </a:lnTo>
                  <a:lnTo>
                    <a:pt x="377158" y="3562"/>
                  </a:lnTo>
                  <a:lnTo>
                    <a:pt x="328599" y="0"/>
                  </a:lnTo>
                  <a:close/>
                </a:path>
              </a:pathLst>
            </a:custGeom>
            <a:solidFill>
              <a:srgbClr val="AD889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41"/>
            <p:cNvSpPr/>
            <p:nvPr/>
          </p:nvSpPr>
          <p:spPr>
            <a:xfrm>
              <a:off x="922324" y="191725"/>
              <a:ext cx="341630" cy="341630"/>
            </a:xfrm>
            <a:custGeom>
              <a:avLst/>
              <a:gdLst/>
              <a:ahLst/>
              <a:cxnLst/>
              <a:rect l="l" t="t" r="r" b="b"/>
              <a:pathLst>
                <a:path w="341630" h="341630" extrusionOk="0">
                  <a:moveTo>
                    <a:pt x="189124" y="0"/>
                  </a:moveTo>
                  <a:lnTo>
                    <a:pt x="144620" y="989"/>
                  </a:lnTo>
                  <a:lnTo>
                    <a:pt x="100467" y="14069"/>
                  </a:lnTo>
                  <a:lnTo>
                    <a:pt x="61334" y="38340"/>
                  </a:lnTo>
                  <a:lnTo>
                    <a:pt x="30995" y="70913"/>
                  </a:lnTo>
                  <a:lnTo>
                    <a:pt x="10276" y="109627"/>
                  </a:lnTo>
                  <a:lnTo>
                    <a:pt x="0" y="152317"/>
                  </a:lnTo>
                  <a:lnTo>
                    <a:pt x="989" y="196822"/>
                  </a:lnTo>
                  <a:lnTo>
                    <a:pt x="14069" y="240980"/>
                  </a:lnTo>
                  <a:lnTo>
                    <a:pt x="38340" y="280113"/>
                  </a:lnTo>
                  <a:lnTo>
                    <a:pt x="70913" y="310451"/>
                  </a:lnTo>
                  <a:lnTo>
                    <a:pt x="109625" y="331170"/>
                  </a:lnTo>
                  <a:lnTo>
                    <a:pt x="152313" y="341447"/>
                  </a:lnTo>
                  <a:lnTo>
                    <a:pt x="196815" y="340457"/>
                  </a:lnTo>
                  <a:lnTo>
                    <a:pt x="240967" y="327378"/>
                  </a:lnTo>
                  <a:lnTo>
                    <a:pt x="280106" y="303107"/>
                  </a:lnTo>
                  <a:lnTo>
                    <a:pt x="310447" y="270533"/>
                  </a:lnTo>
                  <a:lnTo>
                    <a:pt x="331169" y="231820"/>
                  </a:lnTo>
                  <a:lnTo>
                    <a:pt x="341447" y="189129"/>
                  </a:lnTo>
                  <a:lnTo>
                    <a:pt x="340457" y="144624"/>
                  </a:lnTo>
                  <a:lnTo>
                    <a:pt x="327378" y="100467"/>
                  </a:lnTo>
                  <a:lnTo>
                    <a:pt x="303106" y="61334"/>
                  </a:lnTo>
                  <a:lnTo>
                    <a:pt x="270530" y="30995"/>
                  </a:lnTo>
                  <a:lnTo>
                    <a:pt x="231815" y="10276"/>
                  </a:lnTo>
                  <a:lnTo>
                    <a:pt x="189124" y="0"/>
                  </a:lnTo>
                  <a:close/>
                </a:path>
              </a:pathLst>
            </a:custGeom>
            <a:solidFill>
              <a:srgbClr val="41607C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41"/>
            <p:cNvSpPr/>
            <p:nvPr/>
          </p:nvSpPr>
          <p:spPr>
            <a:xfrm>
              <a:off x="835455" y="708761"/>
              <a:ext cx="615950" cy="615950"/>
            </a:xfrm>
            <a:custGeom>
              <a:avLst/>
              <a:gdLst/>
              <a:ahLst/>
              <a:cxnLst/>
              <a:rect l="l" t="t" r="r" b="b"/>
              <a:pathLst>
                <a:path w="615950" h="615950" extrusionOk="0">
                  <a:moveTo>
                    <a:pt x="307911" y="0"/>
                  </a:moveTo>
                  <a:lnTo>
                    <a:pt x="262411" y="3338"/>
                  </a:lnTo>
                  <a:lnTo>
                    <a:pt x="218983" y="13036"/>
                  </a:lnTo>
                  <a:lnTo>
                    <a:pt x="178104" y="28618"/>
                  </a:lnTo>
                  <a:lnTo>
                    <a:pt x="140251" y="49606"/>
                  </a:lnTo>
                  <a:lnTo>
                    <a:pt x="105899" y="75526"/>
                  </a:lnTo>
                  <a:lnTo>
                    <a:pt x="75526" y="105899"/>
                  </a:lnTo>
                  <a:lnTo>
                    <a:pt x="49606" y="140251"/>
                  </a:lnTo>
                  <a:lnTo>
                    <a:pt x="28618" y="178104"/>
                  </a:lnTo>
                  <a:lnTo>
                    <a:pt x="13036" y="218983"/>
                  </a:lnTo>
                  <a:lnTo>
                    <a:pt x="3338" y="262411"/>
                  </a:lnTo>
                  <a:lnTo>
                    <a:pt x="0" y="307911"/>
                  </a:lnTo>
                  <a:lnTo>
                    <a:pt x="3338" y="353411"/>
                  </a:lnTo>
                  <a:lnTo>
                    <a:pt x="13036" y="396839"/>
                  </a:lnTo>
                  <a:lnTo>
                    <a:pt x="28618" y="437718"/>
                  </a:lnTo>
                  <a:lnTo>
                    <a:pt x="49606" y="475571"/>
                  </a:lnTo>
                  <a:lnTo>
                    <a:pt x="75526" y="509923"/>
                  </a:lnTo>
                  <a:lnTo>
                    <a:pt x="105899" y="540296"/>
                  </a:lnTo>
                  <a:lnTo>
                    <a:pt x="140251" y="566216"/>
                  </a:lnTo>
                  <a:lnTo>
                    <a:pt x="178104" y="587204"/>
                  </a:lnTo>
                  <a:lnTo>
                    <a:pt x="218983" y="602786"/>
                  </a:lnTo>
                  <a:lnTo>
                    <a:pt x="262411" y="612484"/>
                  </a:lnTo>
                  <a:lnTo>
                    <a:pt x="307911" y="615823"/>
                  </a:lnTo>
                  <a:lnTo>
                    <a:pt x="353415" y="612484"/>
                  </a:lnTo>
                  <a:lnTo>
                    <a:pt x="396845" y="602786"/>
                  </a:lnTo>
                  <a:lnTo>
                    <a:pt x="437726" y="587204"/>
                  </a:lnTo>
                  <a:lnTo>
                    <a:pt x="475581" y="566216"/>
                  </a:lnTo>
                  <a:lnTo>
                    <a:pt x="509933" y="540296"/>
                  </a:lnTo>
                  <a:lnTo>
                    <a:pt x="540308" y="509923"/>
                  </a:lnTo>
                  <a:lnTo>
                    <a:pt x="566228" y="475571"/>
                  </a:lnTo>
                  <a:lnTo>
                    <a:pt x="587217" y="437718"/>
                  </a:lnTo>
                  <a:lnTo>
                    <a:pt x="602798" y="396839"/>
                  </a:lnTo>
                  <a:lnTo>
                    <a:pt x="612497" y="353411"/>
                  </a:lnTo>
                  <a:lnTo>
                    <a:pt x="615835" y="307911"/>
                  </a:lnTo>
                  <a:lnTo>
                    <a:pt x="612497" y="262411"/>
                  </a:lnTo>
                  <a:lnTo>
                    <a:pt x="602798" y="218983"/>
                  </a:lnTo>
                  <a:lnTo>
                    <a:pt x="587217" y="178104"/>
                  </a:lnTo>
                  <a:lnTo>
                    <a:pt x="566228" y="140251"/>
                  </a:lnTo>
                  <a:lnTo>
                    <a:pt x="540308" y="105899"/>
                  </a:lnTo>
                  <a:lnTo>
                    <a:pt x="509933" y="75526"/>
                  </a:lnTo>
                  <a:lnTo>
                    <a:pt x="475581" y="49606"/>
                  </a:lnTo>
                  <a:lnTo>
                    <a:pt x="437726" y="28618"/>
                  </a:lnTo>
                  <a:lnTo>
                    <a:pt x="396845" y="13036"/>
                  </a:lnTo>
                  <a:lnTo>
                    <a:pt x="353415" y="3338"/>
                  </a:lnTo>
                  <a:lnTo>
                    <a:pt x="307911" y="0"/>
                  </a:lnTo>
                  <a:close/>
                </a:path>
              </a:pathLst>
            </a:custGeom>
            <a:solidFill>
              <a:srgbClr val="0C8AC5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2" name="Google Shape;42;p41"/>
            <p:cNvPicPr preferRelativeResize="0"/>
            <p:nvPr/>
          </p:nvPicPr>
          <p:blipFill rotWithShape="1">
            <a:blip r:embed="rId2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562" y="688900"/>
              <a:ext cx="152260" cy="1522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3" name="Google Shape;43;p41"/>
            <p:cNvSpPr/>
            <p:nvPr/>
          </p:nvSpPr>
          <p:spPr>
            <a:xfrm>
              <a:off x="416514" y="1005155"/>
              <a:ext cx="297180" cy="297180"/>
            </a:xfrm>
            <a:custGeom>
              <a:avLst/>
              <a:gdLst/>
              <a:ahLst/>
              <a:cxnLst/>
              <a:rect l="l" t="t" r="r" b="b"/>
              <a:pathLst>
                <a:path w="297180" h="297180" extrusionOk="0">
                  <a:moveTo>
                    <a:pt x="160608" y="0"/>
                  </a:moveTo>
                  <a:lnTo>
                    <a:pt x="114746" y="3361"/>
                  </a:lnTo>
                  <a:lnTo>
                    <a:pt x="72467" y="20311"/>
                  </a:lnTo>
                  <a:lnTo>
                    <a:pt x="36987" y="49562"/>
                  </a:lnTo>
                  <a:lnTo>
                    <a:pt x="11522" y="89824"/>
                  </a:lnTo>
                  <a:lnTo>
                    <a:pt x="0" y="136046"/>
                  </a:lnTo>
                  <a:lnTo>
                    <a:pt x="3357" y="181905"/>
                  </a:lnTo>
                  <a:lnTo>
                    <a:pt x="20305" y="224184"/>
                  </a:lnTo>
                  <a:lnTo>
                    <a:pt x="49555" y="259667"/>
                  </a:lnTo>
                  <a:lnTo>
                    <a:pt x="89818" y="285138"/>
                  </a:lnTo>
                  <a:lnTo>
                    <a:pt x="136041" y="296655"/>
                  </a:lnTo>
                  <a:lnTo>
                    <a:pt x="181903" y="293293"/>
                  </a:lnTo>
                  <a:lnTo>
                    <a:pt x="224185" y="276343"/>
                  </a:lnTo>
                  <a:lnTo>
                    <a:pt x="259672" y="247092"/>
                  </a:lnTo>
                  <a:lnTo>
                    <a:pt x="285144" y="206830"/>
                  </a:lnTo>
                  <a:lnTo>
                    <a:pt x="296655" y="160607"/>
                  </a:lnTo>
                  <a:lnTo>
                    <a:pt x="293290" y="114746"/>
                  </a:lnTo>
                  <a:lnTo>
                    <a:pt x="276340" y="72465"/>
                  </a:lnTo>
                  <a:lnTo>
                    <a:pt x="247092" y="36982"/>
                  </a:lnTo>
                  <a:lnTo>
                    <a:pt x="206836" y="11516"/>
                  </a:lnTo>
                  <a:lnTo>
                    <a:pt x="160608" y="0"/>
                  </a:lnTo>
                  <a:close/>
                </a:path>
              </a:pathLst>
            </a:custGeom>
            <a:solidFill>
              <a:srgbClr val="8AC984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4" name="Google Shape;44;p41"/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8451" y="75628"/>
              <a:ext cx="238142" cy="23814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5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35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35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3" name="Google Shape;233;p35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35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5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6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36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36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0" name="Google Shape;240;p36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36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36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7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37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37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7" name="Google Shape;247;p37"/>
          <p:cNvPicPr preferRelativeResize="0"/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37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9" name="Google Shape;249;p37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47" name="Google Shape;47;p9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8" name="Google Shape;48;p9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9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9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50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11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1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11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2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12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2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54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13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13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4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69" name="Google Shape;69;p14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0" name="Google Shape;70;p14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71" name="Google Shape;71;p14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"/>
          <p:cNvSpPr txBox="1">
            <a:spLocks noGrp="1"/>
          </p:cNvSpPr>
          <p:nvPr>
            <p:ph type="body" idx="1"/>
          </p:nvPr>
        </p:nvSpPr>
        <p:spPr>
          <a:xfrm>
            <a:off x="1754189" y="1248896"/>
            <a:ext cx="8609806" cy="1119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s-ES_tradnl" dirty="0"/>
              <a:t>Módulo 2.3 – Planificación para MNAS</a:t>
            </a:r>
          </a:p>
        </p:txBody>
      </p:sp>
      <p:sp>
        <p:nvSpPr>
          <p:cNvPr id="255" name="Google Shape;255;p1"/>
          <p:cNvSpPr txBox="1">
            <a:spLocks noGrp="1"/>
          </p:cNvSpPr>
          <p:nvPr>
            <p:ph type="body" idx="2"/>
          </p:nvPr>
        </p:nvSpPr>
        <p:spPr>
          <a:xfrm>
            <a:off x="1754187" y="3429000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s-ES_tradnl" sz="1800" b="0" i="1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Al finalizar la sesión, los participantes podrán:</a:t>
            </a:r>
            <a:br>
              <a:rPr lang="es-ES_tradnl" sz="1800" b="0" i="1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</a:br>
            <a:endParaRPr lang="es-ES_tradnl" b="0" i="1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s-ES_tradnl" sz="1800" b="0" i="0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Describir las acciones prioritarias en la respuesta de emergencia para UASC</a:t>
            </a:r>
            <a:br>
              <a:rPr lang="es-ES_tradnl" sz="1800" b="0" i="0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</a:br>
            <a:endParaRPr lang="es-ES_tradnl" sz="1800" b="0" i="0" u="none" strike="noStrike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Calibri"/>
            </a:endParaRPr>
          </a:p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s-ES_tradnl" sz="1800" b="0" i="0" u="none" strike="noStrike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Expliacar</a:t>
            </a:r>
            <a:r>
              <a:rPr lang="es-ES_tradnl" sz="1800" b="0" i="0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 la importancia de priorizar las acciones utilizando un sistema de </a:t>
            </a:r>
            <a:r>
              <a:rPr lang="es-ES_tradnl" sz="1800" b="0" i="0" u="none" strike="noStrike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triaje</a:t>
            </a:r>
            <a:r>
              <a:rPr lang="es-ES_tradnl" sz="1800" b="0" i="0" u="none" strike="noStrike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.</a:t>
            </a:r>
            <a:endParaRPr lang="es-ES_tradnl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br>
              <a:rPr lang="es-ES_tradnl" dirty="0"/>
            </a:br>
            <a:endParaRPr lang="es-ES_tradnl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61ADAB-185B-AFB8-C3E6-9094067D00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4557" y="5302094"/>
            <a:ext cx="4096302" cy="155590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Google Shape;262;p38" descr="Screen Shot 2019-10-07 at 9.08.18 P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12525" y="0"/>
            <a:ext cx="917947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38"/>
          <p:cNvSpPr txBox="1"/>
          <p:nvPr/>
        </p:nvSpPr>
        <p:spPr>
          <a:xfrm>
            <a:off x="628159" y="1072633"/>
            <a:ext cx="609872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ES_tradnl" sz="3200" b="1" i="0" u="none" strike="noStrike" cap="none" dirty="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rPr>
              <a:t>Estándar 13</a:t>
            </a:r>
          </a:p>
        </p:txBody>
      </p:sp>
      <p:sp>
        <p:nvSpPr>
          <p:cNvPr id="264" name="Google Shape;264;p38"/>
          <p:cNvSpPr/>
          <p:nvPr/>
        </p:nvSpPr>
        <p:spPr>
          <a:xfrm>
            <a:off x="5861853" y="4991316"/>
            <a:ext cx="1730053" cy="596265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es-ES_tradnl"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9"/>
          <p:cNvSpPr txBox="1">
            <a:spLocks noGrp="1"/>
          </p:cNvSpPr>
          <p:nvPr>
            <p:ph type="body" idx="1"/>
          </p:nvPr>
        </p:nvSpPr>
        <p:spPr>
          <a:xfrm>
            <a:off x="252423" y="1904267"/>
            <a:ext cx="3431400" cy="3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5080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27"/>
              <a:buNone/>
            </a:pPr>
            <a:r>
              <a:rPr lang="es-ES_tradnl" sz="2400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“ </a:t>
            </a:r>
            <a:r>
              <a:rPr lang="es-ES_tradnl" sz="2400" dirty="0">
                <a:latin typeface="Calibri"/>
                <a:ea typeface="Calibri"/>
                <a:cs typeface="Calibri"/>
                <a:sym typeface="Calibri"/>
              </a:rPr>
              <a:t>Se evita la separación familiar y los niños/as no acompañados y separados,  reciben atención y protección de manera oportuna, segura, apropiada y accesible, de acuerdo con sus derechos y su interés superior.”</a:t>
            </a:r>
            <a:endParaRPr lang="es-ES_tradnl" sz="2400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72" name="Google Shape;272;p39"/>
          <p:cNvGrpSpPr/>
          <p:nvPr/>
        </p:nvGrpSpPr>
        <p:grpSpPr>
          <a:xfrm rot="1415781">
            <a:off x="5702632" y="539099"/>
            <a:ext cx="979340" cy="1040548"/>
            <a:chOff x="10883591" y="5571442"/>
            <a:chExt cx="979340" cy="1040548"/>
          </a:xfrm>
        </p:grpSpPr>
        <p:pic>
          <p:nvPicPr>
            <p:cNvPr id="273" name="Google Shape;273;p3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0883591" y="5571442"/>
              <a:ext cx="979340" cy="104054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4" name="Google Shape;274;p39" descr="Point d’interrogation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005748" y="5727562"/>
              <a:ext cx="735026" cy="73502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75" name="Google Shape;275;p39"/>
          <p:cNvSpPr txBox="1"/>
          <p:nvPr/>
        </p:nvSpPr>
        <p:spPr>
          <a:xfrm>
            <a:off x="444675" y="552750"/>
            <a:ext cx="42261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4000" b="0" i="0" u="none" strike="noStrike" cap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ESTANDAR</a:t>
            </a:r>
            <a:r>
              <a:rPr lang="es-ES_tradnl" sz="4000" dirty="0">
                <a:solidFill>
                  <a:srgbClr val="0070C0"/>
                </a:solidFill>
              </a:rPr>
              <a:t>.</a:t>
            </a:r>
            <a:r>
              <a:rPr lang="es-ES_tradnl" sz="4000" b="0" i="0" u="none" strike="noStrike" cap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13:</a:t>
            </a:r>
            <a:endParaRPr lang="es-ES_tradnl" dirty="0"/>
          </a:p>
        </p:txBody>
      </p:sp>
      <p:graphicFrame>
        <p:nvGraphicFramePr>
          <p:cNvPr id="276" name="Google Shape;276;p39"/>
          <p:cNvGraphicFramePr/>
          <p:nvPr>
            <p:extLst>
              <p:ext uri="{D42A27DB-BD31-4B8C-83A1-F6EECF244321}">
                <p14:modId xmlns:p14="http://schemas.microsoft.com/office/powerpoint/2010/main" val="3928619772"/>
              </p:ext>
            </p:extLst>
          </p:nvPr>
        </p:nvGraphicFramePr>
        <p:xfrm>
          <a:off x="3898183" y="3452042"/>
          <a:ext cx="7531800" cy="2870250"/>
        </p:xfrm>
        <a:graphic>
          <a:graphicData uri="http://schemas.openxmlformats.org/drawingml/2006/table">
            <a:tbl>
              <a:tblPr firstRow="1" bandRow="1">
                <a:gradFill>
                  <a:gsLst>
                    <a:gs pos="0">
                      <a:srgbClr val="90CCFF"/>
                    </a:gs>
                    <a:gs pos="35000">
                      <a:srgbClr val="B1D8FF"/>
                    </a:gs>
                    <a:gs pos="100000">
                      <a:srgbClr val="E0F2FF"/>
                    </a:gs>
                  </a:gsLst>
                  <a:lin ang="16200000" scaled="0"/>
                </a:gradFill>
                <a:tableStyleId>{786967B2-8D5F-43FE-81F5-123C556B3154}</a:tableStyleId>
              </a:tblPr>
              <a:tblGrid>
                <a:gridCol w="2510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0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_tradnl" sz="1400" u="none" strike="noStrike" cap="none" dirty="0">
                          <a:solidFill>
                            <a:schemeClr val="lt1"/>
                          </a:solidFill>
                        </a:rPr>
                        <a:t>Contexto</a:t>
                      </a:r>
                      <a:endParaRPr lang="es-ES_tradnl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_tradnl" sz="1400" u="none" strike="noStrike" cap="none" dirty="0">
                          <a:solidFill>
                            <a:schemeClr val="lt1"/>
                          </a:solidFill>
                        </a:rPr>
                        <a:t>Actores Claves</a:t>
                      </a:r>
                      <a:endParaRPr lang="es-ES_tradnl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_tradnl" sz="1400" u="none" strike="noStrike" cap="none" dirty="0">
                          <a:solidFill>
                            <a:schemeClr val="lt1"/>
                          </a:solidFill>
                        </a:rPr>
                        <a:t>Servicios</a:t>
                      </a:r>
                      <a:endParaRPr lang="es-ES_tradnl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_tradnl" sz="1400" u="none" strike="noStrike" cap="none" dirty="0">
                          <a:solidFill>
                            <a:schemeClr val="lt1"/>
                          </a:solidFill>
                        </a:rPr>
                        <a:t>Desplazamiento interno</a:t>
                      </a:r>
                      <a:endParaRPr lang="es-ES_tradnl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_tradnl" sz="1400" u="none" strike="noStrike" cap="none" dirty="0">
                          <a:solidFill>
                            <a:schemeClr val="lt1"/>
                          </a:solidFill>
                        </a:rPr>
                        <a:t>Cluster y autoridades nacionales</a:t>
                      </a:r>
                      <a:endParaRPr lang="es-ES_tradnl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ES_tradnl" sz="1400" u="none" strike="noStrike" cap="none" dirty="0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_tradnl" sz="1400" u="none" strike="noStrike" cap="none" dirty="0">
                          <a:solidFill>
                            <a:schemeClr val="lt1"/>
                          </a:solidFill>
                        </a:rPr>
                        <a:t>Conflicto Armado</a:t>
                      </a:r>
                      <a:endParaRPr lang="es-ES_tradnl" dirty="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_tradnl" sz="1400" u="none" strike="noStrike" cap="none" dirty="0">
                          <a:solidFill>
                            <a:schemeClr val="lt1"/>
                          </a:solidFill>
                        </a:rPr>
                        <a:t>Movimientos Fronterizos </a:t>
                      </a:r>
                      <a:endParaRPr lang="es-ES_tradnl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_tradnl" sz="1400" u="none" strike="noStrike" cap="none" dirty="0">
                          <a:solidFill>
                            <a:schemeClr val="lt1"/>
                          </a:solidFill>
                        </a:rPr>
                        <a:t>Comité Internacional de Cruz Roja</a:t>
                      </a:r>
                      <a:endParaRPr lang="es-ES_tradnl" dirty="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_tradnl" sz="1400" u="none" strike="noStrike" cap="none" dirty="0">
                          <a:solidFill>
                            <a:schemeClr val="lt1"/>
                          </a:solidFill>
                        </a:rPr>
                        <a:t>Comité Nacional de Cruz Roja y Media Luna Roja</a:t>
                      </a:r>
                      <a:endParaRPr lang="es-ES_tradnl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_tradnl" sz="1400" u="none" strike="noStrike" cap="none" dirty="0">
                          <a:solidFill>
                            <a:schemeClr val="lt1"/>
                          </a:solidFill>
                        </a:rPr>
                        <a:t>Restauración de vínculos familiares </a:t>
                      </a:r>
                      <a:endParaRPr lang="es-ES_tradnl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_tradnl" sz="1400" u="none" strike="noStrike" cap="none" dirty="0">
                          <a:solidFill>
                            <a:schemeClr val="lt1"/>
                          </a:solidFill>
                        </a:rPr>
                        <a:t>Contexto de Refugiados</a:t>
                      </a:r>
                      <a:endParaRPr lang="es-ES_tradnl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_tradnl" dirty="0">
                          <a:solidFill>
                            <a:schemeClr val="lt1"/>
                          </a:solidFill>
                        </a:rPr>
                        <a:t>ACNUR</a:t>
                      </a:r>
                      <a:r>
                        <a:rPr lang="es-ES_tradnl" sz="1400" u="none" strike="noStrike" cap="none" dirty="0">
                          <a:solidFill>
                            <a:schemeClr val="lt1"/>
                          </a:solidFill>
                        </a:rPr>
                        <a:t> y autoridades nacionales</a:t>
                      </a:r>
                      <a:endParaRPr lang="es-ES_tradnl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_tradnl" sz="1400" u="none" strike="noStrike" cap="none" dirty="0">
                          <a:solidFill>
                            <a:schemeClr val="lt1"/>
                          </a:solidFill>
                        </a:rPr>
                        <a:t>Procedimientos de mejor Interés</a:t>
                      </a:r>
                      <a:endParaRPr lang="es-ES_tradnl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_tradnl" sz="1400" u="none" strike="noStrike" cap="none" dirty="0">
                          <a:solidFill>
                            <a:schemeClr val="lt1"/>
                          </a:solidFill>
                        </a:rPr>
                        <a:t>Contextos de Migración </a:t>
                      </a:r>
                      <a:endParaRPr lang="es-ES_tradnl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_tradnl" sz="1400" u="none" strike="noStrike" cap="none" dirty="0">
                          <a:solidFill>
                            <a:schemeClr val="lt1"/>
                          </a:solidFill>
                        </a:rPr>
                        <a:t>Organización Internacional de Migraciones</a:t>
                      </a:r>
                      <a:endParaRPr lang="es-ES_tradnl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ES_tradnl" sz="1400" u="none" strike="noStrike" cap="none" dirty="0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77" name="Google Shape;277;p39"/>
          <p:cNvSpPr txBox="1"/>
          <p:nvPr/>
        </p:nvSpPr>
        <p:spPr>
          <a:xfrm>
            <a:off x="4724400" y="2797629"/>
            <a:ext cx="5606143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400" b="0" i="1" u="none" strike="noStrike" cap="none" dirty="0">
                <a:solidFill>
                  <a:srgbClr val="979997"/>
                </a:solidFill>
                <a:latin typeface="Arial"/>
                <a:ea typeface="Arial"/>
                <a:cs typeface="Arial"/>
                <a:sym typeface="Arial"/>
              </a:rPr>
              <a:t>Actores claves quienes soportan UASC en contextos específicos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3"/>
          <p:cNvSpPr/>
          <p:nvPr/>
        </p:nvSpPr>
        <p:spPr>
          <a:xfrm>
            <a:off x="545102" y="1867496"/>
            <a:ext cx="10994368" cy="5016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Ustedes son un grupo central de trabajadores experimentados en protección infantil, pertenecientes a un pequeño número de ONG internacionales, y los primeros en llegar al país. La respuesta de la comunidad internacional aumentará en los próximos días.</a:t>
            </a:r>
            <a:endParaRPr lang="es-ES_tradnl" sz="20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s-ES_tradnl"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 una reunión de emergencia convocada por UNICEF, se le ha solicitado que </a:t>
            </a:r>
            <a:r>
              <a:rPr lang="es-ES_tradnl" sz="2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asuma un papel de liderazgo en la planificación e inicio de una respuesta a niños/as no acompañados </a:t>
            </a: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trabajando con el gobierno y otros actores locales cuando sea posible.</a:t>
            </a:r>
            <a:b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s-ES_tradnl"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ES_tradnl" sz="2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Elabore un borrador de plan de acción </a:t>
            </a: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para la respuesta inicial a la emergencia, es decir, para los primeros 5 días. No es necesario detallar cómo se implementarían las acciones. </a:t>
            </a:r>
            <a:r>
              <a:rPr lang="es-ES_tradnl" sz="2000" b="1" i="0" u="none" strike="noStrike" cap="none" dirty="0">
                <a:solidFill>
                  <a:srgbClr val="993366"/>
                </a:solidFill>
                <a:latin typeface="Calibri"/>
                <a:ea typeface="Calibri"/>
                <a:cs typeface="Calibri"/>
                <a:sym typeface="Calibri"/>
              </a:rPr>
              <a:t>Debe poder justificar sus decisiones .</a:t>
            </a:r>
            <a:endParaRPr lang="es-ES_tradnl" sz="20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s-ES_tradnl"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ES_tradnl" sz="2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Después de 20 minutos, </a:t>
            </a: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reúnanse nuevamente en sesión plenaria para presentar su plan.</a:t>
            </a:r>
            <a:endParaRPr lang="es-ES_tradnl" sz="20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lang="es-ES_tradnl" sz="20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ES_tradnl" sz="2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Consulte </a:t>
            </a: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 páginas 154 y 155 de la Norma 13 de las Normas Mínimas para la Protección de la </a:t>
            </a:r>
            <a:r>
              <a:rPr lang="es-ES_tradnl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niñezen</a:t>
            </a: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la Acción Humanitaria.</a:t>
            </a:r>
          </a:p>
        </p:txBody>
      </p:sp>
      <p:sp>
        <p:nvSpPr>
          <p:cNvPr id="283" name="Google Shape;283;p3"/>
          <p:cNvSpPr txBox="1"/>
          <p:nvPr/>
        </p:nvSpPr>
        <p:spPr>
          <a:xfrm>
            <a:off x="545102" y="659637"/>
            <a:ext cx="9313676" cy="89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_tradnl" sz="2600" b="1" i="0" u="none" strike="noStrike" cap="none" dirty="0">
                <a:solidFill>
                  <a:srgbClr val="35B2B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Actividad 1 – Identificación de acciones prioritarias en la respuesta a MNAS</a:t>
            </a:r>
            <a:endParaRPr lang="es-ES_tradnl" sz="2600" b="1" i="0" u="none" strike="noStrike" cap="none" dirty="0">
              <a:solidFill>
                <a:srgbClr val="35B2B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4"/>
          <p:cNvSpPr txBox="1"/>
          <p:nvPr/>
        </p:nvSpPr>
        <p:spPr>
          <a:xfrm>
            <a:off x="606249" y="1936293"/>
            <a:ext cx="11197800" cy="47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_tradnl" sz="2000" b="1" i="1" u="none" strike="noStrike" cap="none" dirty="0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¿Qué es? </a:t>
            </a: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sistema de </a:t>
            </a:r>
            <a:r>
              <a:rPr lang="es-ES_tradnl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triaje</a:t>
            </a: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es una forma estructurada de decidir las prioridades.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lang="es-ES_tradnl" sz="2000" b="1" i="1" u="none" strike="noStrike" cap="none" dirty="0">
              <a:solidFill>
                <a:srgbClr val="99336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_tradnl" sz="2000" b="1" i="1" u="none" strike="noStrike" cap="none" dirty="0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¿Cuándo? </a:t>
            </a: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 especialmente relevante en emergencias </a:t>
            </a:r>
            <a:r>
              <a:rPr lang="es-ES_tradnl" sz="2000" b="1" i="0" u="sng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inicio repentino </a:t>
            </a: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por ejemplo, terremotos o tsunamis.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lang="es-ES_tradnl"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 otras emergencias, se debe documentar </a:t>
            </a:r>
            <a:r>
              <a:rPr lang="es-ES_tradnl" sz="20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todo lo relativo a niñez no acompañada </a:t>
            </a: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antes de que comience la búsqueda, para que los niños/as no olviden la información.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lang="es-ES_tradnl"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_tradnl" sz="2000" b="1" i="1" u="none" strike="noStrike" cap="none" dirty="0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¿Por qué? </a:t>
            </a: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Entre los niños/as no acompañados, es probable que algunos tengan familiares cerca y fáciles de localizar, por ejemplo, mediante teléfono móvil; los enfoques “tradicionales” para la identificación, localización y retorno (IDTR, por sus siglas en inglés) pueden significar la pérdida de oportunidades para reunir rápidamente a algunos de esos niños/as no acompañados.</a:t>
            </a:r>
            <a:endParaRPr lang="es-ES_tradnl" sz="20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lang="es-ES_tradnl"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_tradnl" sz="2000" b="0" i="0" u="sng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Sin embargo, </a:t>
            </a: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además, también debe realizarse una evaluación inicial del nivel de riesgo para los niños y niñas, es decir, en cuanto a aspectos físicos, emocionales y de seguridad.</a:t>
            </a:r>
          </a:p>
        </p:txBody>
      </p:sp>
      <p:sp>
        <p:nvSpPr>
          <p:cNvPr id="291" name="Google Shape;291;p4"/>
          <p:cNvSpPr txBox="1"/>
          <p:nvPr/>
        </p:nvSpPr>
        <p:spPr>
          <a:xfrm>
            <a:off x="606249" y="872668"/>
            <a:ext cx="609814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ES_tradnl" sz="3200" b="1" i="0" u="none" strike="noStrike" cap="none" dirty="0">
                <a:solidFill>
                  <a:srgbClr val="35B2B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Utilizar un sistema de </a:t>
            </a:r>
            <a:r>
              <a:rPr lang="es-ES_tradnl" sz="3200" b="1" i="0" u="none" strike="noStrike" cap="none" dirty="0" err="1">
                <a:solidFill>
                  <a:srgbClr val="35B2B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triaje</a:t>
            </a:r>
            <a:endParaRPr lang="es-ES_tradnl"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Google Shape;296;p5" descr="Document2 - Microsoft Wor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474" y="879438"/>
            <a:ext cx="10789888" cy="533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2"/>
          <p:cNvSpPr txBox="1"/>
          <p:nvPr/>
        </p:nvSpPr>
        <p:spPr>
          <a:xfrm>
            <a:off x="3097161" y="776748"/>
            <a:ext cx="625331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800" b="0" i="0" u="none" strike="noStrike" cap="none" dirty="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Sistema de </a:t>
            </a:r>
            <a:r>
              <a:rPr lang="es-ES_tradnl" sz="2800" b="0" i="0" u="none" strike="noStrike" cap="none" dirty="0" err="1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Triage</a:t>
            </a:r>
            <a:endParaRPr lang="es-ES_tradnl" sz="2800" b="0" i="0" u="none" strike="noStrike" cap="none" dirty="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02" name="Google Shape;302;p2"/>
          <p:cNvSpPr/>
          <p:nvPr/>
        </p:nvSpPr>
        <p:spPr>
          <a:xfrm>
            <a:off x="909484" y="961797"/>
            <a:ext cx="3864077" cy="1425677"/>
          </a:xfrm>
          <a:prstGeom prst="roundRect">
            <a:avLst>
              <a:gd name="adj" fmla="val 16667"/>
            </a:avLst>
          </a:prstGeom>
          <a:solidFill>
            <a:srgbClr val="BEE0AE"/>
          </a:solidFill>
          <a:ln w="25400" cap="flat" cmpd="sng">
            <a:solidFill>
              <a:srgbClr val="0029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Tiene el niño o niña Probabilidad de Reunificación. </a:t>
            </a:r>
            <a:r>
              <a:rPr lang="es-ES_tradnl" sz="1400" b="0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P.e</a:t>
            </a:r>
            <a:r>
              <a:rPr lang="es-ES_tradnl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Recientemente separado, familiares / comunidad que  se encuentren localmente, tiene el numero de teléfono de la familia o saben donde encontrarla </a:t>
            </a:r>
            <a:endParaRPr lang="es-ES_tradnl" dirty="0"/>
          </a:p>
        </p:txBody>
      </p:sp>
      <p:sp>
        <p:nvSpPr>
          <p:cNvPr id="303" name="Google Shape;303;p2"/>
          <p:cNvSpPr/>
          <p:nvPr/>
        </p:nvSpPr>
        <p:spPr>
          <a:xfrm flipH="1">
            <a:off x="855934" y="3302756"/>
            <a:ext cx="3785418" cy="1076287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25400" cap="flat" cmpd="sng">
            <a:solidFill>
              <a:srgbClr val="F39B0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Tiene el niño/a otras necesidades urgentes que representen un riesgo inmediato para el o para ella, es decir de necesidades emocionales, físicas o de seguridad? </a:t>
            </a:r>
            <a:endParaRPr lang="es-ES_tradnl" dirty="0"/>
          </a:p>
        </p:txBody>
      </p:sp>
      <p:sp>
        <p:nvSpPr>
          <p:cNvPr id="304" name="Google Shape;304;p2"/>
          <p:cNvSpPr txBox="1"/>
          <p:nvPr/>
        </p:nvSpPr>
        <p:spPr>
          <a:xfrm>
            <a:off x="1199535" y="5197391"/>
            <a:ext cx="9527459" cy="738664"/>
          </a:xfrm>
          <a:prstGeom prst="rect">
            <a:avLst/>
          </a:prstGeom>
          <a:solidFill>
            <a:srgbClr val="B9BBB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Priorización adicional según la probabilidad de éxito de la búsqueda y las necesidades urgentes.  Cuando la búsqueda inmediata falla los niños priorizados para la búsqueda de un sistema de </a:t>
            </a:r>
            <a:r>
              <a:rPr lang="es-ES_tradnl" sz="1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triaje</a:t>
            </a:r>
            <a:r>
              <a:rPr lang="es-ES_tradnl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la documentación adicional y las actividades de búsqueda deben continuar como parte de la gestión de casos “normal”</a:t>
            </a:r>
            <a:endParaRPr lang="es-ES_tradnl" dirty="0"/>
          </a:p>
        </p:txBody>
      </p:sp>
      <p:sp>
        <p:nvSpPr>
          <p:cNvPr id="305" name="Google Shape;305;p2"/>
          <p:cNvSpPr/>
          <p:nvPr/>
        </p:nvSpPr>
        <p:spPr>
          <a:xfrm>
            <a:off x="7629832" y="1299968"/>
            <a:ext cx="3097162" cy="1425677"/>
          </a:xfrm>
          <a:prstGeom prst="ellipse">
            <a:avLst/>
          </a:prstGeom>
          <a:solidFill>
            <a:srgbClr val="BEE0AE"/>
          </a:solidFill>
          <a:ln w="25400" cap="flat" cmpd="sng">
            <a:solidFill>
              <a:srgbClr val="0029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Realizar una búsqueda inmediata</a:t>
            </a:r>
            <a:endParaRPr lang="es-ES_tradnl" dirty="0"/>
          </a:p>
        </p:txBody>
      </p:sp>
      <p:sp>
        <p:nvSpPr>
          <p:cNvPr id="306" name="Google Shape;306;p2"/>
          <p:cNvSpPr/>
          <p:nvPr/>
        </p:nvSpPr>
        <p:spPr>
          <a:xfrm>
            <a:off x="7728155" y="3106994"/>
            <a:ext cx="3244645" cy="1467812"/>
          </a:xfrm>
          <a:prstGeom prst="ellipse">
            <a:avLst/>
          </a:prstGeom>
          <a:solidFill>
            <a:srgbClr val="F39B0D"/>
          </a:solidFill>
          <a:ln w="25400" cap="flat" cmpd="sng">
            <a:solidFill>
              <a:srgbClr val="0029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Priorizar intervención urgente/derivación a servicios/agencias de atención alternativa</a:t>
            </a:r>
            <a:endParaRPr lang="es-ES_tradnl" dirty="0"/>
          </a:p>
        </p:txBody>
      </p:sp>
      <p:sp>
        <p:nvSpPr>
          <p:cNvPr id="307" name="Google Shape;307;p2"/>
          <p:cNvSpPr/>
          <p:nvPr/>
        </p:nvSpPr>
        <p:spPr>
          <a:xfrm>
            <a:off x="5447071" y="1445342"/>
            <a:ext cx="1199535" cy="83574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25400" cap="flat" cmpd="sng">
            <a:solidFill>
              <a:srgbClr val="0029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4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SI</a:t>
            </a:r>
            <a:endParaRPr lang="es-ES_tradnl" dirty="0"/>
          </a:p>
        </p:txBody>
      </p:sp>
      <p:sp>
        <p:nvSpPr>
          <p:cNvPr id="308" name="Google Shape;308;p2"/>
          <p:cNvSpPr/>
          <p:nvPr/>
        </p:nvSpPr>
        <p:spPr>
          <a:xfrm>
            <a:off x="5624051" y="3443400"/>
            <a:ext cx="1199535" cy="83574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25400" cap="flat" cmpd="sng">
            <a:solidFill>
              <a:srgbClr val="0029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4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SI</a:t>
            </a:r>
          </a:p>
        </p:txBody>
      </p:sp>
      <p:sp>
        <p:nvSpPr>
          <p:cNvPr id="309" name="Google Shape;309;p2"/>
          <p:cNvSpPr/>
          <p:nvPr/>
        </p:nvSpPr>
        <p:spPr>
          <a:xfrm rot="5400000">
            <a:off x="2461237" y="2545853"/>
            <a:ext cx="574813" cy="53971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25400" cap="flat" cmpd="sng">
            <a:solidFill>
              <a:srgbClr val="0029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ES_tradnl"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2"/>
          <p:cNvSpPr/>
          <p:nvPr/>
        </p:nvSpPr>
        <p:spPr>
          <a:xfrm rot="5400000">
            <a:off x="2607399" y="4697967"/>
            <a:ext cx="434357" cy="51672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25400" cap="flat" cmpd="sng">
            <a:solidFill>
              <a:srgbClr val="0029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ES_tradnl"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1" name="Google Shape;311;p2" descr="Colegiala contorno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24051" y="2403273"/>
            <a:ext cx="766918" cy="959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6"/>
          <p:cNvSpPr/>
          <p:nvPr/>
        </p:nvSpPr>
        <p:spPr>
          <a:xfrm>
            <a:off x="594477" y="1776418"/>
            <a:ext cx="11434925" cy="4785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_tradnl" sz="2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Vamos a hacer un juego de roles en tu grupo.</a:t>
            </a:r>
            <a:endParaRPr lang="es-ES_tradnl"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lang="es-ES_tradnl" sz="2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 objetivo del juego de roles es practicar el uso de un sistema de </a:t>
            </a:r>
            <a:r>
              <a:rPr lang="es-ES_tradnl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triaje</a:t>
            </a: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lang="es-ES_tradnl"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_tradnl" sz="2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Dedica 5 minutos </a:t>
            </a: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leer las tarjetas del juego de roles y pide cualquier aclaración.</a:t>
            </a:r>
            <a:endParaRPr lang="es-ES_tradnl"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lang="es-ES_tradnl"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Luego, en cada grupo, una persona deberá asumir el rol del niño/a y dos personas el rol de trabajadores de protección infantil. La(s) persona(s) restante(s) deberá(n) observar la entrevista.</a:t>
            </a:r>
            <a:endParaRPr lang="es-ES_tradnl"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lang="es-ES_tradnl"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Luego, intercambien roles para la segunda tarjeta de juego de roles, de modo que cada uno asuma un nuevo rol.</a:t>
            </a:r>
            <a:endParaRPr lang="es-ES_tradnl"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lang="es-ES_tradnl" sz="2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_tradnl" sz="2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Después de 15 minutos, completen el juego de roles </a:t>
            </a: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 regresen a la sesión plenaria</a:t>
            </a:r>
            <a:endParaRPr lang="es-ES_tradnl" sz="18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7" name="Google Shape;317;p6"/>
          <p:cNvSpPr txBox="1"/>
          <p:nvPr/>
        </p:nvSpPr>
        <p:spPr>
          <a:xfrm>
            <a:off x="594477" y="603268"/>
            <a:ext cx="8569647" cy="894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17647"/>
              <a:buFont typeface="Arial"/>
              <a:buNone/>
            </a:pPr>
            <a:r>
              <a:rPr lang="es-ES_tradnl" sz="2600" b="1" i="0" u="none" strike="noStrike" cap="none" dirty="0">
                <a:solidFill>
                  <a:srgbClr val="35B2B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Actividad 2 - Priorización de acciones mediante un sistema de </a:t>
            </a:r>
            <a:r>
              <a:rPr lang="es-ES_tradnl" sz="2600" b="1" i="0" u="none" strike="noStrike" cap="none" dirty="0" err="1">
                <a:solidFill>
                  <a:srgbClr val="35B2B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triaje</a:t>
            </a:r>
            <a:endParaRPr lang="es-ES_tradnl" sz="2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1217</Words>
  <Application>Microsoft Macintosh PowerPoint</Application>
  <PresentationFormat>Widescreen</PresentationFormat>
  <Paragraphs>86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Noto Sans Symbols</vt:lpstr>
      <vt:lpstr>Helvetica Neue Light</vt:lpstr>
      <vt:lpstr>Calibri</vt:lpstr>
      <vt:lpstr>Arial Narrow</vt:lpstr>
      <vt:lpstr>Helvetica Neue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Colleen Fitzgerald</dc:creator>
  <cp:lastModifiedBy>Kyra Loat</cp:lastModifiedBy>
  <cp:revision>4</cp:revision>
  <dcterms:created xsi:type="dcterms:W3CDTF">2017-12-20T18:51:03Z</dcterms:created>
  <dcterms:modified xsi:type="dcterms:W3CDTF">2026-05-25T17:06:30Z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139000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